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ggw3sZJhWSnh1MBNHfYOLNsA796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0883d5f11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40883d5f11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Activiteit 1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Moedig de deelnemers aan om te discussiëren over de sterke punten en mogelijke verbeteringen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Zorg ervoor dat u vermeldt dat: </a:t>
            </a:r>
            <a:r>
              <a:rPr b="1" lang="en-US">
                <a:solidFill>
                  <a:srgbClr val="2B454E"/>
                </a:solidFill>
              </a:rPr>
              <a:t>formatieve beoordeling docenten helpt om de voortgang van leerlingen in realtime te volgen, zodat alle leerlingen de basisbegrippen begrijpen voordat ze verder gaan.</a:t>
            </a:r>
            <a:endParaRPr b="1"/>
          </a:p>
        </p:txBody>
      </p:sp>
      <p:sp>
        <p:nvSpPr>
          <p:cNvPr id="149" name="Google Shape;149;g340883d5f11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Laat ze formatieve beoordelingen maken op basis van het gegeven sjabloon.</a:t>
            </a:r>
            <a:endParaRPr/>
          </a:p>
        </p:txBody>
      </p:sp>
      <p:sp>
        <p:nvSpPr>
          <p:cNvPr id="156" name="Google Shape;15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0883d5f11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0883d5f11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Laat ze formatieve beoordelingen maken op basis van het gegeven sjabloon.</a:t>
            </a:r>
            <a:endParaRPr/>
          </a:p>
        </p:txBody>
      </p:sp>
      <p:sp>
        <p:nvSpPr>
          <p:cNvPr id="163" name="Google Shape;163;g340883d5f11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0883d5f11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340883d5f11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Laat ze formatieve beoordelingen maken op basis van het gegeven sjabloon.</a:t>
            </a:r>
            <a:endParaRPr/>
          </a:p>
        </p:txBody>
      </p:sp>
      <p:sp>
        <p:nvSpPr>
          <p:cNvPr id="170" name="Google Shape;170;g340883d5f11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ff3573224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33ff3573224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Onderdelen van een TINKER-Aligned:</a:t>
            </a:r>
            <a:endParaRPr>
              <a:solidFill>
                <a:srgbClr val="2B454E"/>
              </a:solidFill>
            </a:endParaRPr>
          </a:p>
          <a:p>
            <a:pPr indent="-317500" lvl="0" marL="457200" rtl="0" algn="l">
              <a:lnSpc>
                <a:spcPct val="90000"/>
              </a:lnSpc>
              <a:spcBef>
                <a:spcPts val="1000"/>
              </a:spcBef>
              <a:spcAft>
                <a:spcPts val="0"/>
              </a:spcAft>
              <a:buClr>
                <a:srgbClr val="2B454E"/>
              </a:buClr>
              <a:buSzPts val="1400"/>
              <a:buAutoNum type="arabicPeriod"/>
            </a:pPr>
            <a:r>
              <a:rPr lang="en-US">
                <a:solidFill>
                  <a:srgbClr val="2B454E"/>
                </a:solidFill>
              </a:rPr>
              <a:t>Samenwerking</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Creativiteit</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Inclusiviteit</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(Authentieke) problemen oplossen (echte problemen)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groepen van deelnemers.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formatieve beoordelingen maken op basis van het sjabloon in de volgende 3 dia's.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0"/>
                  </a:ext>
                </a:extLst>
              </a:rPr>
              <a:t>Activiteit 2 laatste dia...</a:t>
            </a:r>
            <a:endParaRPr>
              <a:solidFill>
                <a:srgbClr val="2B454E"/>
              </a:solidFill>
              <a:extLst>
                <a:ext uri="http://customooxmlschemas.google.com/">
                  <go:slidesCustomData xmlns:go="http://customooxmlschemas.google.com/" textRoundtripDataId="21"/>
                </a:ext>
              </a:extLst>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2"/>
                  </a:ext>
                </a:extLst>
              </a:rPr>
              <a:t>Informeer hen over de </a:t>
            </a:r>
            <a:r>
              <a:rPr b="1" lang="en-US" sz="1500">
                <a:solidFill>
                  <a:srgbClr val="2B454E"/>
                </a:solidFill>
                <a:extLst>
                  <a:ext uri="http://customooxmlschemas.google.com/">
                    <go:slidesCustomData xmlns:go="http://customooxmlschemas.google.com/" textRoundtripDataId="23"/>
                  </a:ext>
                </a:extLst>
              </a:rPr>
              <a:t>discussiegroepen op Moodle </a:t>
            </a:r>
            <a:r>
              <a:rPr lang="en-US">
                <a:solidFill>
                  <a:srgbClr val="2B454E"/>
                </a:solidFill>
                <a:extLst>
                  <a:ext uri="http://customooxmlschemas.google.com/">
                    <go:slidesCustomData xmlns:go="http://customooxmlschemas.google.com/" textRoundtripDataId="24"/>
                  </a:ext>
                </a:extLst>
              </a:rPr>
              <a:t>(of een ander platform als de plannen veranderen) en laat hen daar hun werk toevoegen en delen.</a:t>
            </a:r>
            <a:endParaRPr>
              <a:solidFill>
                <a:srgbClr val="2B454E"/>
              </a:solidFill>
              <a:extLst>
                <a:ext uri="http://customooxmlschemas.google.com/">
                  <go:slidesCustomData xmlns:go="http://customooxmlschemas.google.com/" textRoundtripDataId="25"/>
                </a:ext>
              </a:extLst>
            </a:endParaRPr>
          </a:p>
          <a:p>
            <a:pPr indent="0" lvl="0" marL="0" rtl="0" algn="l">
              <a:lnSpc>
                <a:spcPct val="100000"/>
              </a:lnSpc>
              <a:spcBef>
                <a:spcPts val="0"/>
              </a:spcBef>
              <a:spcAft>
                <a:spcPts val="0"/>
              </a:spcAft>
              <a:buClr>
                <a:schemeClr val="dk1"/>
              </a:buClr>
              <a:buSzPts val="1400"/>
              <a:buFont typeface="Arial"/>
              <a:buNone/>
            </a:pPr>
            <a:r>
              <a:rPr b="1" lang="en-US">
                <a:extLst>
                  <a:ext uri="http://customooxmlschemas.google.com/">
                    <go:slidesCustomData xmlns:go="http://customooxmlschemas.google.com/" textRoundtripDataId="26"/>
                  </a:ext>
                </a:extLst>
              </a:rPr>
              <a:t>OF open discussies in de klas.</a:t>
            </a:r>
            <a:endParaRPr b="1"/>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Clr>
                <a:schemeClr val="dk1"/>
              </a:buClr>
              <a:buSzPts val="1100"/>
              <a:buFont typeface="Arial"/>
              <a:buNone/>
            </a:pPr>
            <a:r>
              <a:rPr b="1" lang="en-US">
                <a:solidFill>
                  <a:srgbClr val="2B454E"/>
                </a:solidFill>
              </a:rPr>
              <a:t>Vraag de leerkrachten om </a:t>
            </a:r>
            <a:r>
              <a:rPr lang="en-US">
                <a:solidFill>
                  <a:srgbClr val="2B454E"/>
                </a:solidFill>
              </a:rPr>
              <a:t>hun beoordelingen </a:t>
            </a:r>
            <a:r>
              <a:rPr lang="en-US">
                <a:solidFill>
                  <a:srgbClr val="2B454E"/>
                </a:solidFill>
                <a:extLst>
                  <a:ext uri="http://customooxmlschemas.google.com/">
                    <go:slidesCustomData xmlns:go="http://customooxmlschemas.google.com/" textRoundtripDataId="27"/>
                  </a:ext>
                </a:extLst>
              </a:rPr>
              <a:t>te</a:t>
            </a:r>
            <a:r>
              <a:rPr b="1" lang="en-US">
                <a:solidFill>
                  <a:srgbClr val="2B454E"/>
                </a:solidFill>
              </a:rPr>
              <a:t> presenteren </a:t>
            </a:r>
            <a:r>
              <a:rPr lang="en-US">
                <a:solidFill>
                  <a:srgbClr val="2B454E"/>
                </a:solidFill>
              </a:rPr>
              <a:t>op een gedeeld digitaal bord (link staat in de discussiedraad).</a:t>
            </a:r>
            <a:endParaRPr>
              <a:solidFill>
                <a:srgbClr val="2B454E"/>
              </a:solidFil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77" name="Google Shape;177;g33ff3573224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0883d5f11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40883d5f11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Deze activiteit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een lijst en geef korte beschrijvingen van feedbackstrategieën aan de hand van deze en de volgende 3 dia's.</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Directe verbale feedback </a:t>
            </a:r>
            <a:r>
              <a:rPr lang="en-US"/>
              <a:t>- Direct gegeven tijdens activiteiten om fouten te corrigeren en positief gedrag te versterken.</a:t>
            </a:r>
            <a:endParaRPr/>
          </a:p>
          <a:p>
            <a:pPr indent="-304800" lvl="0" marL="457200" rtl="0" algn="l">
              <a:lnSpc>
                <a:spcPct val="115000"/>
              </a:lnSpc>
              <a:spcBef>
                <a:spcPts val="0"/>
              </a:spcBef>
              <a:spcAft>
                <a:spcPts val="0"/>
              </a:spcAft>
              <a:buClr>
                <a:schemeClr val="dk1"/>
              </a:buClr>
              <a:buSzPts val="1200"/>
              <a:buChar char="•"/>
            </a:pPr>
            <a:r>
              <a:rPr b="1" lang="en-US"/>
              <a:t>Visuele signalen en non-verbale feedback </a:t>
            </a:r>
            <a:r>
              <a:rPr lang="en-US"/>
              <a:t>- Gebruik van duimen omhoog, smiley's of stoplichtkaarten om vooruitgang aan te geven.</a:t>
            </a:r>
            <a:endParaRPr/>
          </a:p>
          <a:p>
            <a:pPr indent="-304800" lvl="0" marL="457200" rtl="0" algn="l">
              <a:lnSpc>
                <a:spcPct val="115000"/>
              </a:lnSpc>
              <a:spcBef>
                <a:spcPts val="0"/>
              </a:spcBef>
              <a:spcAft>
                <a:spcPts val="0"/>
              </a:spcAft>
              <a:buClr>
                <a:schemeClr val="dk1"/>
              </a:buClr>
              <a:buSzPts val="1200"/>
              <a:buChar char="•"/>
            </a:pPr>
            <a:r>
              <a:rPr b="1" lang="en-US"/>
              <a:t>Lof en aanmoediging </a:t>
            </a:r>
            <a:r>
              <a:rPr lang="en-US"/>
              <a:t>- De nadruk leggen op inspanning in plaats van op correctheid (bijv. "Goed geprobeerd! Laten we eens kijken hoe we het samen kunnen verbeteren").</a:t>
            </a:r>
            <a:endParaRPr/>
          </a:p>
          <a:p>
            <a:pPr indent="-304800" lvl="0" marL="457200" rtl="0" algn="l">
              <a:lnSpc>
                <a:spcPct val="115000"/>
              </a:lnSpc>
              <a:spcBef>
                <a:spcPts val="0"/>
              </a:spcBef>
              <a:spcAft>
                <a:spcPts val="0"/>
              </a:spcAft>
              <a:buClr>
                <a:schemeClr val="dk1"/>
              </a:buClr>
              <a:buSzPts val="1200"/>
              <a:buChar char="•"/>
            </a:pPr>
            <a:r>
              <a:rPr b="1" lang="en-US"/>
              <a:t>Twee sterren en een wens </a:t>
            </a:r>
            <a:r>
              <a:rPr lang="en-US"/>
              <a:t>- Het geven van twee positieve aspecten van het werk en één suggestie voor verbetering.</a:t>
            </a:r>
            <a:endParaRPr/>
          </a:p>
          <a:p>
            <a:pPr indent="-304800" lvl="0" marL="457200" rtl="0" algn="l">
              <a:lnSpc>
                <a:spcPct val="115000"/>
              </a:lnSpc>
              <a:spcBef>
                <a:spcPts val="0"/>
              </a:spcBef>
              <a:spcAft>
                <a:spcPts val="0"/>
              </a:spcAft>
              <a:buClr>
                <a:schemeClr val="dk1"/>
              </a:buClr>
              <a:buSzPts val="1200"/>
              <a:buChar char="•"/>
            </a:pPr>
            <a:r>
              <a:rPr b="1" lang="en-US"/>
              <a:t>Feedback van medeleerlingen met eenvoudige taal </a:t>
            </a:r>
            <a:r>
              <a:rPr lang="en-US"/>
              <a:t>- leerlingen aanmoedigen om commentaar te geven op het werk van een vriend door zinnen te gebruiken als "Ik vind het leuk hoe je..." en "De volgende keer zou je...".</a:t>
            </a:r>
            <a:endParaRPr>
              <a:solidFill>
                <a:srgbClr val="2B454E"/>
              </a:solidFill>
            </a:endParaRPr>
          </a:p>
        </p:txBody>
      </p:sp>
      <p:sp>
        <p:nvSpPr>
          <p:cNvPr id="184" name="Google Shape;184;g340883d5f11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2f7f7af45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2f7f7af45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Geef korte beschrijvingen van feedbackstrategieën aan de hand van deze en de volgende 2 dia's.</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Zelfevaluatie met smileygezichtjes of stoplichten </a:t>
            </a:r>
            <a:r>
              <a:rPr lang="en-US"/>
              <a:t>- Leerlingen helpen om na te denken over hun leerproces met eenvoudige visuele indicatoren.</a:t>
            </a:r>
            <a:endParaRPr/>
          </a:p>
          <a:p>
            <a:pPr indent="-304800" lvl="0" marL="457200" rtl="0" algn="l">
              <a:lnSpc>
                <a:spcPct val="115000"/>
              </a:lnSpc>
              <a:spcBef>
                <a:spcPts val="0"/>
              </a:spcBef>
              <a:spcAft>
                <a:spcPts val="0"/>
              </a:spcAft>
              <a:buClr>
                <a:schemeClr val="dk1"/>
              </a:buClr>
              <a:buSzPts val="1200"/>
              <a:buChar char="•"/>
            </a:pPr>
            <a:r>
              <a:rPr b="1" lang="en-US"/>
              <a:t>Anekdotische notities voor de leerkracht </a:t>
            </a:r>
            <a:r>
              <a:rPr lang="en-US"/>
              <a:t>- Leerkrachten leggen observaties vast om de vooruitgang van de leerling te volgen en toekomstige ondersteuning aan te passen.</a:t>
            </a:r>
            <a:endParaRPr/>
          </a:p>
          <a:p>
            <a:pPr indent="-304800" lvl="0" marL="457200" rtl="0" algn="l">
              <a:lnSpc>
                <a:spcPct val="115000"/>
              </a:lnSpc>
              <a:spcBef>
                <a:spcPts val="0"/>
              </a:spcBef>
              <a:spcAft>
                <a:spcPts val="0"/>
              </a:spcAft>
              <a:buClr>
                <a:schemeClr val="dk1"/>
              </a:buClr>
              <a:buSzPts val="1200"/>
              <a:buChar char="•"/>
            </a:pPr>
            <a:r>
              <a:rPr b="1" lang="en-US"/>
              <a:t>Interactief markeren </a:t>
            </a:r>
            <a:r>
              <a:rPr lang="en-US"/>
              <a:t>- Symbolen of stickers gebruiken om gebieden te markeren waar leerlingen hun werk opnieuw moeten bekijken.</a:t>
            </a:r>
            <a:endParaRPr/>
          </a:p>
          <a:p>
            <a:pPr indent="-304800" lvl="0" marL="457200" rtl="0" algn="l">
              <a:lnSpc>
                <a:spcPct val="115000"/>
              </a:lnSpc>
              <a:spcBef>
                <a:spcPts val="0"/>
              </a:spcBef>
              <a:spcAft>
                <a:spcPts val="0"/>
              </a:spcAft>
              <a:buClr>
                <a:schemeClr val="dk1"/>
              </a:buClr>
              <a:buSzPts val="1200"/>
              <a:buChar char="•"/>
            </a:pPr>
            <a:r>
              <a:rPr b="1" lang="en-US"/>
              <a:t>Exit Tickets </a:t>
            </a:r>
            <a:r>
              <a:rPr lang="en-US"/>
              <a:t>- Korte antwoorden of tekeningen aan het einde van een les om te controleren of de leerling het begrepen heeft.</a:t>
            </a:r>
            <a:endParaRPr/>
          </a:p>
          <a:p>
            <a:pPr indent="-304800" lvl="0" marL="457200" rtl="0" algn="l">
              <a:lnSpc>
                <a:spcPct val="115000"/>
              </a:lnSpc>
              <a:spcBef>
                <a:spcPts val="0"/>
              </a:spcBef>
              <a:spcAft>
                <a:spcPts val="0"/>
              </a:spcAft>
              <a:buClr>
                <a:schemeClr val="dk1"/>
              </a:buClr>
              <a:buSzPts val="1200"/>
              <a:buChar char="•"/>
            </a:pPr>
            <a:r>
              <a:rPr b="1" lang="en-US"/>
              <a:t>Miniconferenties </a:t>
            </a:r>
            <a:r>
              <a:rPr lang="en-US"/>
              <a:t>- Korte één-op-één gesprekken tussen leerkracht en leerling om begeleiding te geven.</a:t>
            </a:r>
            <a:endParaRPr>
              <a:solidFill>
                <a:srgbClr val="2B454E"/>
              </a:solidFill>
            </a:endParaRPr>
          </a:p>
        </p:txBody>
      </p:sp>
      <p:sp>
        <p:nvSpPr>
          <p:cNvPr id="193" name="Google Shape;193;g342f7f7af45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40883d5f11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40883d5f11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Geef korte beschrijvingen van feedbackstrategieën aan de hand van deze en de volgende dia.</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Constructieve schriftelijke feedback </a:t>
            </a:r>
            <a:r>
              <a:rPr lang="en-US"/>
              <a:t>- Gedetailleerde opmerkingen over sterke punten en verbeterpunten in het werk van de leerling.</a:t>
            </a:r>
            <a:endParaRPr/>
          </a:p>
          <a:p>
            <a:pPr indent="-304800" lvl="0" marL="457200" rtl="0" algn="l">
              <a:lnSpc>
                <a:spcPct val="115000"/>
              </a:lnSpc>
              <a:spcBef>
                <a:spcPts val="0"/>
              </a:spcBef>
              <a:spcAft>
                <a:spcPts val="0"/>
              </a:spcAft>
              <a:buClr>
                <a:schemeClr val="dk1"/>
              </a:buClr>
              <a:buSzPts val="1200"/>
              <a:buChar char="•"/>
            </a:pPr>
            <a:r>
              <a:rPr b="1" lang="en-US"/>
              <a:t>Rubrics en succescriteria </a:t>
            </a:r>
            <a:r>
              <a:rPr lang="en-US"/>
              <a:t>- Duidelijke beoordelingscriteria voorafgaand aan de opdrachten om het werk van de leerling en de zelfevaluatie te begeleiden.</a:t>
            </a:r>
            <a:endParaRPr/>
          </a:p>
          <a:p>
            <a:pPr indent="-304800" lvl="0" marL="457200" rtl="0" algn="l">
              <a:lnSpc>
                <a:spcPct val="115000"/>
              </a:lnSpc>
              <a:spcBef>
                <a:spcPts val="0"/>
              </a:spcBef>
              <a:spcAft>
                <a:spcPts val="0"/>
              </a:spcAft>
              <a:buClr>
                <a:schemeClr val="dk1"/>
              </a:buClr>
              <a:buSzPts val="1200"/>
              <a:buChar char="•"/>
            </a:pPr>
            <a:r>
              <a:rPr b="1" lang="en-US"/>
              <a:t>Checklists voor zelfevaluatie </a:t>
            </a:r>
            <a:r>
              <a:rPr lang="en-US"/>
              <a:t>- leerlingen aanmoedigen om hun eigen werk te evalueren aan de hand van vastgestelde criteria voor ze het indienen.</a:t>
            </a:r>
            <a:endParaRPr/>
          </a:p>
          <a:p>
            <a:pPr indent="-304800" lvl="0" marL="457200" rtl="0" algn="l">
              <a:lnSpc>
                <a:spcPct val="115000"/>
              </a:lnSpc>
              <a:spcBef>
                <a:spcPts val="0"/>
              </a:spcBef>
              <a:spcAft>
                <a:spcPts val="0"/>
              </a:spcAft>
              <a:buClr>
                <a:schemeClr val="dk1"/>
              </a:buClr>
              <a:buSzPts val="1200"/>
              <a:buChar char="•"/>
            </a:pPr>
            <a:r>
              <a:rPr b="1" lang="en-US"/>
              <a:t>Collegiale toetsing met gestructureerde richtlijnen </a:t>
            </a:r>
            <a:r>
              <a:rPr lang="en-US"/>
              <a:t>- Leerlingen geven constructieve feedback aan de hand van een vaste structuur (bijvoorbeeld de "Glow and Grow" methode: wat werkt goed en wat kan beter).</a:t>
            </a:r>
            <a:endParaRPr b="1"/>
          </a:p>
          <a:p>
            <a:pPr indent="0" lvl="0" marL="0" rtl="0" algn="l">
              <a:lnSpc>
                <a:spcPct val="90000"/>
              </a:lnSpc>
              <a:spcBef>
                <a:spcPts val="1200"/>
              </a:spcBef>
              <a:spcAft>
                <a:spcPts val="0"/>
              </a:spcAft>
              <a:buClr>
                <a:schemeClr val="dk1"/>
              </a:buClr>
              <a:buSzPts val="1400"/>
              <a:buFont typeface="Arial"/>
              <a:buNone/>
            </a:pPr>
            <a:r>
              <a:t/>
            </a:r>
            <a:endParaRPr>
              <a:solidFill>
                <a:srgbClr val="2B454E"/>
              </a:solidFill>
            </a:endParaRPr>
          </a:p>
        </p:txBody>
      </p:sp>
      <p:sp>
        <p:nvSpPr>
          <p:cNvPr id="202" name="Google Shape;202;g340883d5f11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2f7f7af45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342f7f7af45_0_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Geef korte beschrijvingen van feedbackstrategieën met behulp van deze dia.</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Gerichte vragen stellen </a:t>
            </a:r>
            <a:r>
              <a:rPr lang="en-US"/>
              <a:t>- Open vragen stellen om dieper na te denken en te reflecteren.</a:t>
            </a:r>
            <a:endParaRPr/>
          </a:p>
          <a:p>
            <a:pPr indent="-304800" lvl="0" marL="457200" rtl="0" algn="l">
              <a:lnSpc>
                <a:spcPct val="115000"/>
              </a:lnSpc>
              <a:spcBef>
                <a:spcPts val="0"/>
              </a:spcBef>
              <a:spcAft>
                <a:spcPts val="0"/>
              </a:spcAft>
              <a:buClr>
                <a:schemeClr val="dk1"/>
              </a:buClr>
              <a:buSzPts val="1200"/>
              <a:buChar char="•"/>
            </a:pPr>
            <a:r>
              <a:rPr b="1" lang="en-US"/>
              <a:t>Mondelinge feedback met voorbeelden </a:t>
            </a:r>
            <a:r>
              <a:rPr lang="en-US"/>
              <a:t>- Feedback geven in kleine groepen of individueel, versterken met concrete voorbeelden.</a:t>
            </a:r>
            <a:endParaRPr/>
          </a:p>
          <a:p>
            <a:pPr indent="-304800" lvl="0" marL="457200" rtl="0" algn="l">
              <a:lnSpc>
                <a:spcPct val="115000"/>
              </a:lnSpc>
              <a:spcBef>
                <a:spcPts val="0"/>
              </a:spcBef>
              <a:spcAft>
                <a:spcPts val="0"/>
              </a:spcAft>
              <a:buClr>
                <a:schemeClr val="dk1"/>
              </a:buClr>
              <a:buSzPts val="1200"/>
              <a:buChar char="•"/>
            </a:pPr>
            <a:r>
              <a:rPr b="1" lang="en-US"/>
              <a:t>Opgenomen audio- of videofeedback </a:t>
            </a:r>
            <a:r>
              <a:rPr lang="en-US"/>
              <a:t>- Gebruik van digitale hulpmiddelen (bijv. spraaknotities) voor persoonlijke feedback.</a:t>
            </a:r>
            <a:endParaRPr/>
          </a:p>
          <a:p>
            <a:pPr indent="-304800" lvl="0" marL="457200" rtl="0" algn="l">
              <a:lnSpc>
                <a:spcPct val="115000"/>
              </a:lnSpc>
              <a:spcBef>
                <a:spcPts val="0"/>
              </a:spcBef>
              <a:spcAft>
                <a:spcPts val="0"/>
              </a:spcAft>
              <a:buClr>
                <a:schemeClr val="dk1"/>
              </a:buClr>
              <a:buSzPts val="1200"/>
              <a:buChar char="•"/>
            </a:pPr>
            <a:r>
              <a:rPr b="1" lang="en-US"/>
              <a:t>Fouten markeren zonder te corrigeren </a:t>
            </a:r>
            <a:r>
              <a:rPr lang="en-US"/>
              <a:t>- Leerlingen aanmoedigen om zelfstandig fouten te vinden en te herstellen.</a:t>
            </a:r>
            <a:endParaRPr/>
          </a:p>
          <a:p>
            <a:pPr indent="-304800" lvl="0" marL="457200" rtl="0" algn="l">
              <a:lnSpc>
                <a:spcPct val="115000"/>
              </a:lnSpc>
              <a:spcBef>
                <a:spcPts val="0"/>
              </a:spcBef>
              <a:spcAft>
                <a:spcPts val="0"/>
              </a:spcAft>
              <a:buClr>
                <a:schemeClr val="dk1"/>
              </a:buClr>
              <a:buSzPts val="1200"/>
              <a:buChar char="•"/>
            </a:pPr>
            <a:r>
              <a:rPr b="1" lang="en-US"/>
              <a:t>Groeimindset Feedback </a:t>
            </a:r>
            <a:r>
              <a:rPr lang="en-US"/>
              <a:t>- Het benadrukken van vooruitgang, veerkracht en strategieën in plaats van alleen cijfers (bijv. "Je bent verbeterd in X, volgende focus op Y").</a:t>
            </a:r>
            <a:endParaRPr/>
          </a:p>
          <a:p>
            <a:pPr indent="-304800" lvl="0" marL="457200" rtl="0" algn="l">
              <a:lnSpc>
                <a:spcPct val="115000"/>
              </a:lnSpc>
              <a:spcBef>
                <a:spcPts val="0"/>
              </a:spcBef>
              <a:spcAft>
                <a:spcPts val="0"/>
              </a:spcAft>
              <a:buClr>
                <a:schemeClr val="dk1"/>
              </a:buClr>
              <a:buSzPts val="1200"/>
              <a:buChar char="•"/>
            </a:pPr>
            <a:r>
              <a:rPr b="1" lang="en-US"/>
              <a:t>Eén-op-één-conferenties </a:t>
            </a:r>
            <a:r>
              <a:rPr lang="en-US"/>
              <a:t>- Regelmatige bijeenkomsten tussen leraar en leerling om academische vooruitgang te bespreken en leerdoelen te stellen.</a:t>
            </a:r>
            <a:endParaRPr>
              <a:solidFill>
                <a:srgbClr val="2B454E"/>
              </a:solidFill>
            </a:endParaRPr>
          </a:p>
        </p:txBody>
      </p:sp>
      <p:sp>
        <p:nvSpPr>
          <p:cNvPr id="211" name="Google Shape;211;g342f7f7af45_0_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ff3573224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33ff3573224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Deze activiteit 3 gaat verder...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tweetallen van de deelnemers, waarbij een van hen de beoordeling uitvoert en de andere de beoordeling afrondt.</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Gebruik het STAR-model om feedback te geven:</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Specifiek</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Tijdig</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Actiegericht</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Respectvol</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t/>
            </a:r>
            <a:endParaRPr>
              <a:solidFill>
                <a:srgbClr val="2B454E"/>
              </a:solidFill>
            </a:endParaRPr>
          </a:p>
        </p:txBody>
      </p:sp>
      <p:sp>
        <p:nvSpPr>
          <p:cNvPr id="220" name="Google Shape;220;g33ff3573224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ff3573224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33ff3573224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Open discussies over de uitdagingen waarmee de deelnemers tijdens de activiteit worden geconfronteerd.</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Moedig de deelnemers aan om hun beoordelingen te delen ter evaluatie. Dit kan online op </a:t>
            </a:r>
            <a:r>
              <a:rPr lang="en-US">
                <a:solidFill>
                  <a:srgbClr val="2B454E"/>
                </a:solidFill>
                <a:extLst>
                  <a:ext uri="http://customooxmlschemas.google.com/">
                    <go:slidesCustomData xmlns:go="http://customooxmlschemas.google.com/" textRoundtripDataId="30"/>
                  </a:ext>
                </a:extLst>
              </a:rPr>
              <a:t>discussieborden op Moodle of in de klas.</a:t>
            </a:r>
            <a:endParaRPr>
              <a:solidFill>
                <a:srgbClr val="2B454E"/>
              </a:solidFill>
            </a:endParaRPr>
          </a:p>
        </p:txBody>
      </p:sp>
      <p:sp>
        <p:nvSpPr>
          <p:cNvPr id="229" name="Google Shape;229;g33ff3573224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f8e1964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g33f8e19644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In deze les verkenden we de belangrijkste concepten, zoals formatieve en summatieve beoordelingen, en hun afstemming op de TINKER-principes.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Open discussies over de laatste gedachten over de belangrijkste concepten van TINKER-gerichte beoordelingen en hoe de deelnemers denken dat ze deze kunnen gebruiken, wat zal de uitdaging zijn om toe te passen.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Kritische vragen stellen over de waarde van formatieve beoordelingen in informaticaonderwijs en hoe feedback de leerresultaten kan verbeteren.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36" name="Google Shape;236;g33f8e19644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2f7f7af45_0_6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Deze dia is handig om de links naar de TINKER 1) website, 2) raamwerk, 3) leerscenario's te delen.</a:t>
            </a:r>
            <a:endParaRPr/>
          </a:p>
        </p:txBody>
      </p:sp>
      <p:sp>
        <p:nvSpPr>
          <p:cNvPr id="248" name="Google Shape;248;g342f7f7af45_0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35773c059ae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5" name="Google Shape;255;g35773c059ae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Deze dia kan gebruikt worden als geheugensteuntje voor jou en als informatie voor de leerlingen over de verwachte leerresultaten van deze les.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7f7af45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7f7af45_0_1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Dit is de lijst van de inhoud en kan gebruikt worden om een supersamenvatting te geven aan de deelnemers over wat ze kunnen verwachten van de les.</a:t>
            </a:r>
            <a:endParaRPr/>
          </a:p>
        </p:txBody>
      </p:sp>
      <p:sp>
        <p:nvSpPr>
          <p:cNvPr id="101" name="Google Shape;101;g342f7f7af45_0_1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Beoordelingen spelen een cruciale rol in het informaticaonderwijs en geven vorm aan zowel het onderwijsproces als de leerresultaten van studenten.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Om hun impact te begrijpen, zullen we in deze les twee belangrijke soorten beoordelingen onderzoeken: </a:t>
            </a:r>
            <a:r>
              <a:rPr b="1" lang="en-US">
                <a:solidFill>
                  <a:srgbClr val="2B454E"/>
                </a:solidFill>
              </a:rPr>
              <a:t>formatieve en summatieve </a:t>
            </a:r>
            <a:r>
              <a:rPr lang="en-US">
                <a:solidFill>
                  <a:srgbClr val="2B454E"/>
                </a:solidFill>
              </a:rPr>
              <a:t>beoordelingen.  Beide zijn essentieel in het begeleiden van docenten en leerlingen naar zinvolle groei.</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Goede beoordelingen meten niet alleen de prestaties van leerlingen, maar stimuleren ook betrokkenheid, motivatie en beheersing van belangrijke concepten.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Om ervoor te zorgen dat beoordelingen inclusief en praktisch zijn en aansluiten bij toepassingen in de echte wereld, introduceren we ook het TINKER raamwerk. Deze aanpak helpt bij het maken van beoordelingen die geschikt zijn voor verschillende leerlingen en tegelijkertijd kritisch denken en probleemoplossende vaardigheden in het informaticaonderwijs stimuleren.</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ff3573224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3ff3573224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Geef de definities van formatieve en summatieve beoordelingen.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Probeer de deelnemers het onderscheid en de verschillen te laten zien.</a:t>
            </a:r>
            <a:endParaRPr>
              <a:solidFill>
                <a:srgbClr val="2B454E"/>
              </a:solidFill>
            </a:endParaRPr>
          </a:p>
          <a:p>
            <a:pPr indent="0" lvl="0" marL="0" rtl="0" algn="l">
              <a:lnSpc>
                <a:spcPct val="90000"/>
              </a:lnSpc>
              <a:spcBef>
                <a:spcPts val="1000"/>
              </a:spcBef>
              <a:spcAft>
                <a:spcPts val="0"/>
              </a:spcAft>
              <a:buSzPts val="1400"/>
              <a:buNone/>
            </a:pPr>
            <a:r>
              <a:rPr b="1" lang="en-US">
                <a:solidFill>
                  <a:srgbClr val="2B454E"/>
                </a:solidFill>
              </a:rPr>
              <a:t>Formatieve evaluaties geven voortdurend feedback om de vooruitgang van leerlingen te ondersteunen, terwijl summatieve evaluaties de totale prestatie aan het eind van een leerperiode evalueren. </a:t>
            </a:r>
            <a:endParaRPr b="1">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Beide zijn essentieel in het begeleiden van docenten en leerlingen naar betekenisvolle groei.</a:t>
            </a:r>
            <a:endParaRPr>
              <a:solidFill>
                <a:srgbClr val="2B454E"/>
              </a:solidFill>
            </a:endParaRPr>
          </a:p>
        </p:txBody>
      </p:sp>
      <p:sp>
        <p:nvSpPr>
          <p:cNvPr id="118" name="Google Shape;118;g33ff3573224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ff3573224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33ff3573224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Moedig de deelnemers aan om te vertellen over de methoden die ze op dit moment gebruiken voor hun evaluaties.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Open de discussie met de vragen op de dia.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Door te onderzoeken hoe beoordelingen leerresultaten beïnvloeden, kunnen we </a:t>
            </a:r>
            <a:r>
              <a:rPr b="1" lang="en-US">
                <a:solidFill>
                  <a:srgbClr val="2B454E"/>
                </a:solidFill>
              </a:rPr>
              <a:t>dit onderwerp verbinden met voorkennis</a:t>
            </a:r>
            <a:r>
              <a:rPr lang="en-US">
                <a:solidFill>
                  <a:srgbClr val="2B454E"/>
                </a:solidFill>
              </a:rPr>
              <a:t>.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b="1" lang="en-US">
                <a:solidFill>
                  <a:srgbClr val="2B454E"/>
                </a:solidFill>
              </a:rPr>
              <a:t>Effectieve beoordelingen </a:t>
            </a:r>
            <a:r>
              <a:rPr lang="en-US">
                <a:solidFill>
                  <a:srgbClr val="2B454E"/>
                </a:solidFill>
              </a:rPr>
              <a:t>meten niet alleen de prestaties van leerlingen, maar stimuleren ook betrokkenheid, motivatie en beheersing van sleutelbegrippen. Inzicht in hun rol helpt leerkrachten strategieën te ontwerpen die dieper leren ondersteunen.</a:t>
            </a:r>
            <a:endParaRPr>
              <a:solidFill>
                <a:srgbClr val="2B454E"/>
              </a:solidFill>
            </a:endParaRPr>
          </a:p>
        </p:txBody>
      </p:sp>
      <p:sp>
        <p:nvSpPr>
          <p:cNvPr id="128" name="Google Shape;128;g33ff3573224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ff357322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3ff357322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1.</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Geef 2 voorbeelden van formatieve evaluatie. Je kunt de volgende 2 dia's gebruiken omdat er een voorbeeld bij staat.</a:t>
            </a:r>
            <a:endParaRPr>
              <a:solidFill>
                <a:srgbClr val="2B454E"/>
              </a:solidFill>
            </a:endParaRPr>
          </a:p>
          <a:p>
            <a:pPr indent="0" lvl="0" marL="0" rtl="0" algn="l">
              <a:lnSpc>
                <a:spcPct val="115000"/>
              </a:lnSpc>
              <a:spcBef>
                <a:spcPts val="1400"/>
              </a:spcBef>
              <a:spcAft>
                <a:spcPts val="0"/>
              </a:spcAft>
              <a:buClr>
                <a:schemeClr val="dk1"/>
              </a:buClr>
              <a:buSzPts val="1100"/>
              <a:buFont typeface="Arial"/>
              <a:buNone/>
            </a:pPr>
            <a:r>
              <a:rPr b="1" lang="en-US"/>
              <a:t>Eén sterk punt:</a:t>
            </a:r>
            <a:endParaRPr b="1"/>
          </a:p>
          <a:p>
            <a:pPr indent="0" lvl="0" marL="0" rtl="0" algn="l">
              <a:lnSpc>
                <a:spcPct val="115000"/>
              </a:lnSpc>
              <a:spcBef>
                <a:spcPts val="1200"/>
              </a:spcBef>
              <a:spcAft>
                <a:spcPts val="0"/>
              </a:spcAft>
              <a:buSzPts val="1100"/>
              <a:buNone/>
            </a:pPr>
            <a:r>
              <a:rPr lang="en-US"/>
              <a:t>Onmiddellijk inzicht in het begrip van de leerling:</a:t>
            </a:r>
            <a:br>
              <a:rPr lang="en-US"/>
            </a:br>
            <a:r>
              <a:rPr lang="en-US"/>
              <a:t> Exit tickets geven snelle, gerichte feedback aan de leerkracht of de leerlingen de sleutelbegrippen begrijpen - in dit geval breuken. Dit maakt het mogelijk om de instructie in realtime aan te passen, zodat misvattingen kunnen worden aangepakt </a:t>
            </a:r>
            <a:r>
              <a:rPr i="1" lang="en-US"/>
              <a:t>voordat </a:t>
            </a:r>
            <a:r>
              <a:rPr lang="en-US"/>
              <a:t>er verder wordt gegaan en er een sterke basis wordt gelegd voor toekomstig leren.</a:t>
            </a:r>
            <a:endParaRPr/>
          </a:p>
          <a:p>
            <a:pPr indent="0" lvl="0" marL="0" rtl="0" algn="l">
              <a:lnSpc>
                <a:spcPct val="115000"/>
              </a:lnSpc>
              <a:spcBef>
                <a:spcPts val="1200"/>
              </a:spcBef>
              <a:spcAft>
                <a:spcPts val="0"/>
              </a:spcAft>
              <a:buClr>
                <a:schemeClr val="dk1"/>
              </a:buClr>
              <a:buSzPts val="1100"/>
              <a:buFont typeface="Arial"/>
              <a:buNone/>
            </a:pPr>
            <a:r>
              <a:rPr b="1" lang="en-US"/>
              <a:t>Een voorgestelde verbetering:</a:t>
            </a:r>
            <a:endParaRPr b="1"/>
          </a:p>
          <a:p>
            <a:pPr indent="0" lvl="0" marL="0" rtl="0" algn="l">
              <a:lnSpc>
                <a:spcPct val="115000"/>
              </a:lnSpc>
              <a:spcBef>
                <a:spcPts val="1200"/>
              </a:spcBef>
              <a:spcAft>
                <a:spcPts val="0"/>
              </a:spcAft>
              <a:buClr>
                <a:schemeClr val="dk1"/>
              </a:buClr>
              <a:buSzPts val="1100"/>
              <a:buFont typeface="Arial"/>
              <a:buNone/>
            </a:pPr>
            <a:r>
              <a:rPr lang="en-US"/>
              <a:t>Differentiëren van de Exit Ticket vragen:</a:t>
            </a:r>
            <a:br>
              <a:rPr lang="en-US"/>
            </a:br>
            <a:r>
              <a:rPr lang="en-US"/>
              <a:t> Hoewel de voorbeelden effectief zijn, zou het aanbieden van gedifferentieerde of genivelleerde eindexamenvragen beter tegemoet kunnen komen aan verschillende leerbehoeften. Meer gevorderde leerlingen kunnen bijvoorbeeld worden uitgedaagd met woordproblemen over breuken, terwijl anderen eenvoudigere identificatie- of vergelijkingstaken kunnen krijgen. Dit zorgt ervoor dat alle leerlingen op hun juiste cognitieve niveau worden beoordeeld en bevordert een meer inclusieve formatieve beoordeling.</a:t>
            </a:r>
            <a:endParaRPr/>
          </a:p>
          <a:p>
            <a:pPr indent="0" lvl="0" marL="0" rtl="0" algn="l">
              <a:lnSpc>
                <a:spcPct val="90000"/>
              </a:lnSpc>
              <a:spcBef>
                <a:spcPts val="12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35" name="Google Shape;135;g33ff357322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0883d5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g340883d5f1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Activiteit 1 gaat verder...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Identificeer welke TINKER-principes worden toegepast in het voorbeeld zoals: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-het gebruik van pizzasneden als visuele hulpmiddelen (levensecht voorbeeld), wat een authentiek leeraspect wil zijn.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-groepsdiscussie voor samenwerking.</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42" name="Google Shape;142;g340883d5f11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14.png"/><Relationship Id="rId4" Type="http://schemas.openxmlformats.org/officeDocument/2006/relationships/image" Target="../media/image2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jpg"/><Relationship Id="rId3" Type="http://schemas.openxmlformats.org/officeDocument/2006/relationships/image" Target="../media/image1.jpg"/><Relationship Id="rId4" Type="http://schemas.openxmlformats.org/officeDocument/2006/relationships/image" Target="../media/image28.png"/><Relationship Id="rId5"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7.png"/><Relationship Id="rId13" Type="http://schemas.openxmlformats.org/officeDocument/2006/relationships/image" Target="../media/image9.png"/><Relationship Id="rId12" Type="http://schemas.openxmlformats.org/officeDocument/2006/relationships/image" Target="../media/image17.png"/><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4.png"/><Relationship Id="rId4" Type="http://schemas.openxmlformats.org/officeDocument/2006/relationships/image" Target="../media/image23.png"/><Relationship Id="rId9" Type="http://schemas.openxmlformats.org/officeDocument/2006/relationships/image" Target="../media/image22.png"/><Relationship Id="rId5" Type="http://schemas.openxmlformats.org/officeDocument/2006/relationships/image" Target="../media/image6.png"/><Relationship Id="rId6" Type="http://schemas.openxmlformats.org/officeDocument/2006/relationships/image" Target="../media/image30.jpg"/><Relationship Id="rId7" Type="http://schemas.openxmlformats.org/officeDocument/2006/relationships/image" Target="../media/image3.png"/><Relationship Id="rId8"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7.png"/><Relationship Id="rId13" Type="http://schemas.openxmlformats.org/officeDocument/2006/relationships/image" Target="../media/image9.png"/><Relationship Id="rId12" Type="http://schemas.openxmlformats.org/officeDocument/2006/relationships/image" Target="../media/image17.png"/><Relationship Id="rId1" Type="http://schemas.openxmlformats.org/officeDocument/2006/relationships/slideMaster" Target="../slideMasters/slideMaster3.xml"/><Relationship Id="rId2" Type="http://schemas.openxmlformats.org/officeDocument/2006/relationships/image" Target="../media/image14.png"/><Relationship Id="rId3" Type="http://schemas.openxmlformats.org/officeDocument/2006/relationships/image" Target="../media/image4.png"/><Relationship Id="rId4" Type="http://schemas.openxmlformats.org/officeDocument/2006/relationships/image" Target="../media/image23.png"/><Relationship Id="rId9" Type="http://schemas.openxmlformats.org/officeDocument/2006/relationships/image" Target="../media/image22.png"/><Relationship Id="rId5" Type="http://schemas.openxmlformats.org/officeDocument/2006/relationships/image" Target="../media/image6.png"/><Relationship Id="rId6" Type="http://schemas.openxmlformats.org/officeDocument/2006/relationships/image" Target="../media/image30.jpg"/><Relationship Id="rId7" Type="http://schemas.openxmlformats.org/officeDocument/2006/relationships/image" Target="../media/image3.png"/><Relationship Id="rId8"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7f7af45_0_4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7f7af45_0_4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7f7af45_0_4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c059a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c059a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c059a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c059a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c059a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c059a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image" Target="../media/image40.png"/></Relationships>
</file>

<file path=ppt/slides/_rels/slide24.xml.rels><?xml version="1.0" encoding="UTF-8" standalone="yes"?><Relationships xmlns="http://schemas.openxmlformats.org/package/2006/relationships"><Relationship Id="rId11" Type="http://schemas.openxmlformats.org/officeDocument/2006/relationships/image" Target="../media/image17.png"/><Relationship Id="rId10" Type="http://schemas.openxmlformats.org/officeDocument/2006/relationships/image" Target="../media/image5.png"/><Relationship Id="rId13" Type="http://schemas.openxmlformats.org/officeDocument/2006/relationships/hyperlink" Target="https://tinker-project.eu/elearning/" TargetMode="External"/><Relationship Id="rId12"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23.png"/><Relationship Id="rId4" Type="http://schemas.openxmlformats.org/officeDocument/2006/relationships/image" Target="../media/image6.png"/><Relationship Id="rId9" Type="http://schemas.openxmlformats.org/officeDocument/2006/relationships/image" Target="../media/image7.png"/><Relationship Id="rId15" Type="http://schemas.openxmlformats.org/officeDocument/2006/relationships/hyperlink" Target="https://creativecommons.org/licenses/by-nc-nd/4.0/" TargetMode="External"/><Relationship Id="rId14" Type="http://schemas.openxmlformats.org/officeDocument/2006/relationships/image" Target="../media/image34.png"/><Relationship Id="rId5" Type="http://schemas.openxmlformats.org/officeDocument/2006/relationships/image" Target="../media/image30.jpg"/><Relationship Id="rId6" Type="http://schemas.openxmlformats.org/officeDocument/2006/relationships/image" Target="../media/image3.png"/><Relationship Id="rId7" Type="http://schemas.openxmlformats.org/officeDocument/2006/relationships/image" Target="../media/image8.png"/><Relationship Id="rId8"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8.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wp-content/uploads/2025/02/TINKER_WP2_Framework-and-Toolkit_EN_FV.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5" y="3651825"/>
            <a:ext cx="56946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TINKER training voor secundair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340883d5f11_0_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Voorbeeld van formatieve beoordeling</a:t>
            </a:r>
            <a:endParaRPr/>
          </a:p>
        </p:txBody>
      </p:sp>
      <p:sp>
        <p:nvSpPr>
          <p:cNvPr id="152" name="Google Shape;152;g340883d5f11_0_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800">
                <a:solidFill>
                  <a:srgbClr val="000000"/>
                </a:solidFill>
              </a:rPr>
              <a:t>2. Formatieve evaluatie - Exit Ticket:</a:t>
            </a:r>
            <a:endParaRPr b="1" sz="1800">
              <a:solidFill>
                <a:srgbClr val="000000"/>
              </a:solidFill>
            </a:endParaRPr>
          </a:p>
          <a:p>
            <a:pPr indent="0" lvl="0" marL="0" rtl="0" algn="l">
              <a:lnSpc>
                <a:spcPct val="115000"/>
              </a:lnSpc>
              <a:spcBef>
                <a:spcPts val="1200"/>
              </a:spcBef>
              <a:spcAft>
                <a:spcPts val="0"/>
              </a:spcAft>
              <a:buSzPts val="2200"/>
              <a:buNone/>
            </a:pPr>
            <a:r>
              <a:rPr lang="en-US" sz="1800">
                <a:solidFill>
                  <a:srgbClr val="000000"/>
                </a:solidFill>
              </a:rPr>
              <a:t>Aan het einde van de les krijgt elke leerling een klein kaartje (exit ticket) met een eenvoudige vraag:</a:t>
            </a:r>
            <a:endParaRPr sz="1800">
              <a:solidFill>
                <a:srgbClr val="000000"/>
              </a:solidFill>
            </a:endParaRPr>
          </a:p>
          <a:p>
            <a:pPr indent="-342900" lvl="3" marL="1828800" rtl="0" algn="l">
              <a:lnSpc>
                <a:spcPct val="115000"/>
              </a:lnSpc>
              <a:spcBef>
                <a:spcPts val="1200"/>
              </a:spcBef>
              <a:spcAft>
                <a:spcPts val="0"/>
              </a:spcAft>
              <a:buClr>
                <a:srgbClr val="000000"/>
              </a:buClr>
              <a:buSzPts val="1800"/>
              <a:buFont typeface="Calibri"/>
              <a:buChar char="•"/>
            </a:pPr>
            <a:r>
              <a:rPr lang="en-US" sz="1800">
                <a:solidFill>
                  <a:srgbClr val="000000"/>
                </a:solidFill>
              </a:rPr>
              <a:t>Voorbeeld 1: "Teken en label een breuk die ¾ voorstelt."</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Voorbeeld 2: "Leg in één zin uit wat een breuk is".</a:t>
            </a:r>
            <a:endParaRPr sz="1800">
              <a:solidFill>
                <a:srgbClr val="000000"/>
              </a:solidFill>
            </a:endParaRPr>
          </a:p>
          <a:p>
            <a:pPr indent="-342900" lvl="3" marL="1828800" rtl="0" algn="l">
              <a:lnSpc>
                <a:spcPct val="115000"/>
              </a:lnSpc>
              <a:spcBef>
                <a:spcPts val="0"/>
              </a:spcBef>
              <a:spcAft>
                <a:spcPts val="0"/>
              </a:spcAft>
              <a:buClr>
                <a:srgbClr val="000000"/>
              </a:buClr>
              <a:buSzPts val="1800"/>
              <a:buFont typeface="Calibri"/>
              <a:buChar char="•"/>
            </a:pPr>
            <a:r>
              <a:rPr lang="en-US" sz="1800">
                <a:solidFill>
                  <a:srgbClr val="000000"/>
                </a:solidFill>
              </a:rPr>
              <a:t>Voorbeeld 3: "Kleur de helft van de gegeven vorm."</a:t>
            </a:r>
            <a:endParaRPr sz="1800">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3. De rol van de leerkracht in de evaluatie:</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De leerkracht bekijkt snel de exit tickets voor de volgende les.</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Op basis van de antwoorden bepaalt de leerkracht welke leerlingen extra ondersteuning nodig hebben.</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Misvattingen worden in de volgende les aangepakt door gericht groepswerk of individuele feedback.</a:t>
            </a:r>
            <a:endParaRPr>
              <a:solidFill>
                <a:srgbClr val="000000"/>
              </a:solidFill>
            </a:endParaRPr>
          </a:p>
          <a:p>
            <a:pPr indent="0" lvl="0" marL="0" rtl="0" algn="l">
              <a:lnSpc>
                <a:spcPct val="115000"/>
              </a:lnSpc>
              <a:spcBef>
                <a:spcPts val="1200"/>
              </a:spcBef>
              <a:spcAft>
                <a:spcPts val="0"/>
              </a:spcAft>
              <a:buSzPts val="2200"/>
              <a:buNone/>
            </a:pPr>
            <a:r>
              <a:rPr b="1" lang="en-US" sz="1800">
                <a:solidFill>
                  <a:srgbClr val="000000"/>
                </a:solidFill>
              </a:rPr>
              <a:t>4. Resultaat:</a:t>
            </a:r>
            <a:endParaRPr b="1" sz="1800">
              <a:solidFill>
                <a:srgbClr val="000000"/>
              </a:solidFill>
            </a:endParaRPr>
          </a:p>
          <a:p>
            <a:pPr indent="-342900" lvl="2" marL="1371600" rtl="0" algn="l">
              <a:lnSpc>
                <a:spcPct val="115000"/>
              </a:lnSpc>
              <a:spcBef>
                <a:spcPts val="1200"/>
              </a:spcBef>
              <a:spcAft>
                <a:spcPts val="0"/>
              </a:spcAft>
              <a:buClr>
                <a:srgbClr val="000000"/>
              </a:buClr>
              <a:buSzPts val="1800"/>
              <a:buFont typeface="Calibri"/>
              <a:buChar char="•"/>
            </a:pPr>
            <a:r>
              <a:rPr lang="en-US">
                <a:solidFill>
                  <a:srgbClr val="000000"/>
                </a:solidFill>
              </a:rPr>
              <a:t>De leerkracht past de instructie aan op basis van de antwoorden van de leerlingen.</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Leerlingen krijgen onmiddellijk feedback met een lage inzet.</a:t>
            </a:r>
            <a:endParaRPr>
              <a:solidFill>
                <a:srgbClr val="000000"/>
              </a:solidFill>
            </a:endParaRPr>
          </a:p>
          <a:p>
            <a:pPr indent="-342900" lvl="2" marL="1371600" rtl="0" algn="l">
              <a:lnSpc>
                <a:spcPct val="115000"/>
              </a:lnSpc>
              <a:spcBef>
                <a:spcPts val="0"/>
              </a:spcBef>
              <a:spcAft>
                <a:spcPts val="0"/>
              </a:spcAft>
              <a:buClr>
                <a:srgbClr val="000000"/>
              </a:buClr>
              <a:buSzPts val="1800"/>
              <a:buFont typeface="Calibri"/>
              <a:buChar char="•"/>
            </a:pPr>
            <a:r>
              <a:rPr lang="en-US">
                <a:solidFill>
                  <a:srgbClr val="000000"/>
                </a:solidFill>
              </a:rPr>
              <a:t>Hiaten in het leerproces worden aangepakt voordat verder wordt gegaan met meer gevorderde onderwerpen.</a:t>
            </a:r>
            <a:endParaRPr>
              <a:solidFill>
                <a:srgbClr val="000000"/>
              </a:solidFill>
            </a:endParaRPr>
          </a:p>
          <a:p>
            <a:pPr indent="0" lvl="0" marL="0" rtl="0" algn="l">
              <a:lnSpc>
                <a:spcPct val="115000"/>
              </a:lnSpc>
              <a:spcBef>
                <a:spcPts val="1200"/>
              </a:spcBef>
              <a:spcAft>
                <a:spcPts val="1200"/>
              </a:spcAft>
              <a:buSzPts val="2200"/>
              <a:buNone/>
            </a:pPr>
            <a:r>
              <a:rPr lang="en-US" sz="1800">
                <a:solidFill>
                  <a:srgbClr val="000000"/>
                </a:solidFill>
              </a:rPr>
              <a:t>Dit type </a:t>
            </a:r>
            <a:r>
              <a:rPr b="1" lang="en-US" sz="1800">
                <a:solidFill>
                  <a:srgbClr val="000000"/>
                </a:solidFill>
              </a:rPr>
              <a:t>formatieve beoordeling </a:t>
            </a:r>
            <a:r>
              <a:rPr lang="en-US" sz="1800">
                <a:solidFill>
                  <a:srgbClr val="000000"/>
                </a:solidFill>
              </a:rPr>
              <a:t>helpt docenten om de voortgang van leerlingen in realtime te volgen, zodat alle leerlingen de basisbegrippen begrijpen voordat ze verder gaan.</a:t>
            </a:r>
            <a:endParaRPr sz="50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Activiteit 2: formatieve beoordeling afgestemd op TINKER</a:t>
            </a:r>
            <a:endParaRPr/>
          </a:p>
        </p:txBody>
      </p:sp>
      <p:sp>
        <p:nvSpPr>
          <p:cNvPr id="159" name="Google Shape;15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lang="en-US" sz="2000">
                <a:solidFill>
                  <a:srgbClr val="000000"/>
                </a:solidFill>
              </a:rPr>
              <a:t>Het </a:t>
            </a:r>
            <a:r>
              <a:rPr b="1" lang="en-US" sz="2000">
                <a:solidFill>
                  <a:srgbClr val="000000"/>
                </a:solidFill>
              </a:rPr>
              <a:t>TINKER raamwerk </a:t>
            </a:r>
            <a:r>
              <a:rPr lang="en-US" sz="2000">
                <a:solidFill>
                  <a:srgbClr val="000000"/>
                </a:solidFill>
              </a:rPr>
              <a:t>richt zich op </a:t>
            </a:r>
            <a:r>
              <a:rPr b="1" lang="en-US" sz="2000">
                <a:solidFill>
                  <a:srgbClr val="000000"/>
                </a:solidFill>
              </a:rPr>
              <a:t>authentiek leren, genderintegratie, informaticacompetenties en professioneel leren van docenten</a:t>
            </a:r>
            <a:r>
              <a:rPr lang="en-US" sz="2000">
                <a:solidFill>
                  <a:srgbClr val="000000"/>
                </a:solidFill>
              </a:rPr>
              <a:t>. Hieronder staat de </a:t>
            </a:r>
            <a:r>
              <a:rPr b="1" lang="en-US" sz="2000">
                <a:solidFill>
                  <a:srgbClr val="000000"/>
                </a:solidFill>
              </a:rPr>
              <a:t>structuur van het lesontwerpsjabloon </a:t>
            </a:r>
            <a:r>
              <a:rPr lang="en-US" sz="2000">
                <a:solidFill>
                  <a:srgbClr val="000000"/>
                </a:solidFill>
              </a:rPr>
              <a:t>dat overeenkomt met de kernprincipes van TINKER, met details over de formatieve beoordeling.</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1. Informatie over het leerscenario</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Titel: </a:t>
            </a:r>
            <a:r>
              <a:rPr lang="en-US" sz="2000">
                <a:solidFill>
                  <a:srgbClr val="000000"/>
                </a:solidFill>
              </a:rPr>
              <a:t>(Een korte, duidelijke titel gerelateerd aan de leeractiviteit)</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Leeftijdsniveau: </a:t>
            </a:r>
            <a:r>
              <a:rPr lang="en-US" sz="2000">
                <a:solidFill>
                  <a:srgbClr val="000000"/>
                </a:solidFill>
              </a:rPr>
              <a:t>(Vermeld het niveau van de leerling)</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Duur: </a:t>
            </a:r>
            <a:r>
              <a:rPr lang="en-US" sz="2000">
                <a:solidFill>
                  <a:srgbClr val="000000"/>
                </a:solidFill>
              </a:rPr>
              <a:t>(Geschatte duur, bijv. 45 minuten)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Informatica-onderwerpen: </a:t>
            </a:r>
            <a:r>
              <a:rPr lang="en-US" sz="2000">
                <a:solidFill>
                  <a:srgbClr val="000000"/>
                </a:solidFill>
              </a:rPr>
              <a:t>(bijv. algoritmen, programmeren, simulatie)</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Inhoudelijk domein (geïntegreerde vakken):</a:t>
            </a:r>
            <a:r>
              <a:rPr lang="en-US" sz="2000">
                <a:solidFill>
                  <a:srgbClr val="000000"/>
                </a:solidFill>
              </a:rPr>
              <a:t> (Bijv. wiskunde, wetenschap, technologie)</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2. Leerdoelen (afgestemd op de taxonomie van Bloom)</a:t>
            </a:r>
            <a:endParaRPr b="1" sz="2000">
              <a:solidFill>
                <a:srgbClr val="000000"/>
              </a:solidFill>
            </a:endParaRPr>
          </a:p>
          <a:p>
            <a:pPr indent="0" lvl="0" marL="0" rtl="0" algn="l">
              <a:lnSpc>
                <a:spcPct val="115000"/>
              </a:lnSpc>
              <a:spcBef>
                <a:spcPts val="1200"/>
              </a:spcBef>
              <a:spcAft>
                <a:spcPts val="0"/>
              </a:spcAft>
              <a:buSzPts val="2200"/>
              <a:buNone/>
            </a:pPr>
            <a:r>
              <a:rPr lang="en-US" sz="2000">
                <a:solidFill>
                  <a:srgbClr val="000000"/>
                </a:solidFill>
              </a:rPr>
              <a:t>Na afloop van deze activiteit moeten leerlingen in staat zijn om:</a:t>
            </a:r>
            <a:endParaRPr sz="2000">
              <a:solidFill>
                <a:srgbClr val="000000"/>
              </a:solidFill>
            </a:endParaRPr>
          </a:p>
          <a:p>
            <a:pPr indent="-355600" lvl="0" marL="457200" rtl="0" algn="l">
              <a:lnSpc>
                <a:spcPct val="115000"/>
              </a:lnSpc>
              <a:spcBef>
                <a:spcPts val="1200"/>
              </a:spcBef>
              <a:spcAft>
                <a:spcPts val="0"/>
              </a:spcAft>
              <a:buClr>
                <a:srgbClr val="000000"/>
              </a:buClr>
              <a:buSzPts val="2000"/>
              <a:buFont typeface="Calibri"/>
              <a:buChar char="●"/>
            </a:pPr>
            <a:r>
              <a:rPr lang="en-US" sz="2000">
                <a:solidFill>
                  <a:srgbClr val="000000"/>
                </a:solidFill>
              </a:rPr>
              <a:t>Deze methode toepassen om een probleem op te lossen...</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2000">
                <a:solidFill>
                  <a:srgbClr val="000000"/>
                </a:solidFill>
              </a:rPr>
              <a:t>Verschillende oplossingen vergelijken en tegen elkaar afzetten...</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2000">
                <a:solidFill>
                  <a:srgbClr val="000000"/>
                </a:solidFill>
              </a:rPr>
              <a:t>Een klein programma ontwerpen dat het concept demonstreert...</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0883d5f11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Activiteit 2: formatieve beoordeling afgestemd op TINKER </a:t>
            </a:r>
            <a:endParaRPr/>
          </a:p>
        </p:txBody>
      </p:sp>
      <p:sp>
        <p:nvSpPr>
          <p:cNvPr id="166" name="Google Shape;166;g340883d5f11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3. Scenario Beschrijving</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Setting: </a:t>
            </a:r>
            <a:r>
              <a:rPr lang="en-US" sz="2000">
                <a:solidFill>
                  <a:srgbClr val="000000"/>
                </a:solidFill>
              </a:rPr>
              <a:t>(Beschrijf de toepassing van het concept in de echte wereld)</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Probleemstelling: </a:t>
            </a:r>
            <a:r>
              <a:rPr lang="en-US" sz="2000">
                <a:solidFill>
                  <a:srgbClr val="000000"/>
                </a:solidFill>
              </a:rPr>
              <a:t>(Welke uitdaging lossen de leerlingen op?)</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Rollen: </a:t>
            </a:r>
            <a:r>
              <a:rPr lang="en-US" sz="2000">
                <a:solidFill>
                  <a:srgbClr val="000000"/>
                </a:solidFill>
              </a:rPr>
              <a:t>(Definieer verschillende rollen die leerlingen kunnen aannemen)</a:t>
            </a:r>
            <a:endParaRPr sz="20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b="1" lang="en-US" sz="2000">
                <a:solidFill>
                  <a:srgbClr val="000000"/>
                </a:solidFill>
              </a:rPr>
              <a:t>Authentieke leerelementen geïntegreerd:</a:t>
            </a:r>
            <a:endParaRPr b="1" sz="20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Context uit de echte wereld</a:t>
            </a:r>
            <a:endParaRPr>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Samenwerkingsopdrachten</a:t>
            </a:r>
            <a:endParaRPr>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a:solidFill>
                  <a:srgbClr val="000000"/>
                </a:solidFill>
              </a:rPr>
              <a:t>Probleemoplossend en kritisch denken</a:t>
            </a:r>
            <a:endParaRPr>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4. Formatieve evaluatiemethoden</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Observatie:</a:t>
            </a:r>
            <a:r>
              <a:rPr lang="en-US" sz="2000">
                <a:solidFill>
                  <a:srgbClr val="000000"/>
                </a:solidFill>
              </a:rPr>
              <a:t> Houd de deelname en betrokkenheid van studenten in de gaten.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Zelfreflectie:</a:t>
            </a:r>
            <a:r>
              <a:rPr lang="en-US" sz="2000">
                <a:solidFill>
                  <a:srgbClr val="000000"/>
                </a:solidFill>
              </a:rPr>
              <a:t> Studenten reflecteren op hun leervorderingen.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Feedback van medeleerlingen:</a:t>
            </a:r>
            <a:r>
              <a:rPr lang="en-US" sz="2000">
                <a:solidFill>
                  <a:srgbClr val="000000"/>
                </a:solidFill>
              </a:rPr>
              <a:t> Studenten geven constructieve feedback op elkaars werk.</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Exit Tickets:</a:t>
            </a:r>
            <a:r>
              <a:rPr lang="en-US" sz="2000">
                <a:solidFill>
                  <a:srgbClr val="000000"/>
                </a:solidFill>
              </a:rPr>
              <a:t> Korte schriftelijke antwoorden om het begrip aan het einde te beoordelen.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Controlelijst/Rubrieken:</a:t>
            </a:r>
            <a:r>
              <a:rPr lang="en-US" sz="2000">
                <a:solidFill>
                  <a:srgbClr val="000000"/>
                </a:solidFill>
              </a:rPr>
              <a:t> Beoordeel de vooruitgang van de leerling op basis van belangrijke leerindicatoren.</a:t>
            </a:r>
            <a:endParaRPr sz="2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0883d5f11_0_1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Activiteit 2: formatieve beoordeling afgestemd op TINKER </a:t>
            </a:r>
            <a:endParaRPr/>
          </a:p>
        </p:txBody>
      </p:sp>
      <p:sp>
        <p:nvSpPr>
          <p:cNvPr id="173" name="Google Shape;173;g340883d5f11_0_1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5. Digitale en fysieke hulpmiddelen</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Plugged-In: </a:t>
            </a:r>
            <a:r>
              <a:rPr lang="en-US" sz="2000">
                <a:solidFill>
                  <a:srgbClr val="000000"/>
                </a:solidFill>
              </a:rPr>
              <a:t>(bijv. Scratch, Blockly, online simulaties)</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Niet aangesloten:</a:t>
            </a:r>
            <a:r>
              <a:rPr lang="en-US" sz="2000">
                <a:solidFill>
                  <a:srgbClr val="000000"/>
                </a:solidFill>
              </a:rPr>
              <a:t> (Bijv. rollenspel, flowchart oefeningen, fysieke manipulatieven)</a:t>
            </a:r>
            <a:endParaRPr sz="2000">
              <a:solidFill>
                <a:srgbClr val="000000"/>
              </a:solidFill>
            </a:endParaRPr>
          </a:p>
          <a:p>
            <a:pPr indent="0" lvl="0" marL="457200" rtl="0" algn="l">
              <a:lnSpc>
                <a:spcPct val="115000"/>
              </a:lnSpc>
              <a:spcBef>
                <a:spcPts val="1200"/>
              </a:spcBef>
              <a:spcAft>
                <a:spcPts val="0"/>
              </a:spcAft>
              <a:buSzPts val="2200"/>
              <a:buNone/>
            </a:pPr>
            <a: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6. Reflectie en feedback</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Reflectie van de student:</a:t>
            </a:r>
            <a:r>
              <a:rPr lang="en-US" sz="2000">
                <a:solidFill>
                  <a:srgbClr val="000000"/>
                </a:solidFill>
              </a:rPr>
              <a:t> Met welke uitdagingen werd je geconfronteerd en hoe heb je ze overwonnen?</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Docent Reflectie:</a:t>
            </a:r>
            <a:r>
              <a:rPr lang="en-US" sz="2000">
                <a:solidFill>
                  <a:srgbClr val="000000"/>
                </a:solidFill>
              </a:rPr>
              <a:t> Hoe goed waren de leerlingen betrokken bij de activiteit? Wat moet er verbeterd worden?</a:t>
            </a:r>
            <a:endParaRPr sz="2000">
              <a:solidFill>
                <a:srgbClr val="000000"/>
              </a:solidFill>
            </a:endParaRPr>
          </a:p>
          <a:p>
            <a:pPr indent="0" lvl="0" marL="0" rtl="0" algn="l">
              <a:lnSpc>
                <a:spcPct val="115000"/>
              </a:lnSpc>
              <a:spcBef>
                <a:spcPts val="1200"/>
              </a:spcBef>
              <a:spcAft>
                <a:spcPts val="1200"/>
              </a:spcAft>
              <a:buSzPts val="2200"/>
              <a:buNone/>
            </a:pPr>
            <a:r>
              <a:rPr lang="en-US" sz="2000">
                <a:solidFill>
                  <a:srgbClr val="000000"/>
                </a:solidFill>
              </a:rPr>
              <a:t>Dit sjabloon zorgt ervoor dat beoordelingen </a:t>
            </a:r>
            <a:r>
              <a:rPr b="1" lang="en-US" sz="2000">
                <a:solidFill>
                  <a:srgbClr val="000000"/>
                </a:solidFill>
              </a:rPr>
              <a:t>authentiek, inclusief en informaticagericht </a:t>
            </a:r>
            <a:r>
              <a:rPr lang="en-US" sz="2000">
                <a:solidFill>
                  <a:srgbClr val="000000"/>
                </a:solidFill>
              </a:rPr>
              <a:t>zijn, en ondersteunt een </a:t>
            </a:r>
            <a:r>
              <a:rPr b="1" lang="en-US" sz="2000">
                <a:solidFill>
                  <a:srgbClr val="000000"/>
                </a:solidFill>
              </a:rPr>
              <a:t>diverse en boeiende leeromgeving</a:t>
            </a:r>
            <a:r>
              <a:rPr lang="en-US" sz="2000">
                <a:solidFill>
                  <a:srgbClr val="000000"/>
                </a:solidFill>
              </a:rPr>
              <a:t>.</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3ff3573224_0_1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2: Een formatieve beoordeling ontwerpen (1)</a:t>
            </a:r>
            <a:endParaRPr/>
          </a:p>
        </p:txBody>
      </p:sp>
      <p:sp>
        <p:nvSpPr>
          <p:cNvPr id="180" name="Google Shape;180;g33ff3573224_0_1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b="1" lang="en-US" sz="3100">
                <a:extLst>
                  <a:ext uri="http://customooxmlschemas.google.com/">
                    <go:slidesCustomData xmlns:go="http://customooxmlschemas.google.com/" textRoundtripDataId="28"/>
                  </a:ext>
                </a:extLst>
              </a:rPr>
              <a:t>Onderdelen van een TINKER-gerichte formatieve beoordeling</a:t>
            </a:r>
            <a:r>
              <a:rPr b="1" lang="en-US" sz="3100"/>
              <a:t>:</a:t>
            </a:r>
            <a:endParaRPr b="1" sz="3100"/>
          </a:p>
          <a:p>
            <a:pPr indent="-381000" lvl="0" marL="457200" rtl="0" algn="l">
              <a:lnSpc>
                <a:spcPct val="90000"/>
              </a:lnSpc>
              <a:spcBef>
                <a:spcPts val="1000"/>
              </a:spcBef>
              <a:spcAft>
                <a:spcPts val="0"/>
              </a:spcAft>
              <a:buClr>
                <a:schemeClr val="accent4"/>
              </a:buClr>
              <a:buSzPts val="2400"/>
              <a:buAutoNum type="arabicPeriod"/>
            </a:pPr>
            <a:r>
              <a:rPr lang="en-US" sz="2400"/>
              <a:t>Samenwerking</a:t>
            </a:r>
            <a:endParaRPr sz="2400"/>
          </a:p>
          <a:p>
            <a:pPr indent="-381000" lvl="0" marL="457200" rtl="0" algn="l">
              <a:lnSpc>
                <a:spcPct val="90000"/>
              </a:lnSpc>
              <a:spcBef>
                <a:spcPts val="0"/>
              </a:spcBef>
              <a:spcAft>
                <a:spcPts val="0"/>
              </a:spcAft>
              <a:buClr>
                <a:schemeClr val="accent4"/>
              </a:buClr>
              <a:buSzPts val="2400"/>
              <a:buAutoNum type="arabicPeriod"/>
            </a:pPr>
            <a:r>
              <a:rPr lang="en-US" sz="2400"/>
              <a:t>Creativiteit</a:t>
            </a:r>
            <a:endParaRPr sz="2400"/>
          </a:p>
          <a:p>
            <a:pPr indent="-381000" lvl="0" marL="457200" rtl="0" algn="l">
              <a:lnSpc>
                <a:spcPct val="90000"/>
              </a:lnSpc>
              <a:spcBef>
                <a:spcPts val="0"/>
              </a:spcBef>
              <a:spcAft>
                <a:spcPts val="0"/>
              </a:spcAft>
              <a:buClr>
                <a:schemeClr val="accent4"/>
              </a:buClr>
              <a:buSzPts val="2400"/>
              <a:buAutoNum type="arabicPeriod"/>
            </a:pPr>
            <a:r>
              <a:rPr lang="en-US" sz="2400"/>
              <a:t>Inclusiviteit</a:t>
            </a:r>
            <a:endParaRPr sz="2400"/>
          </a:p>
          <a:p>
            <a:pPr indent="-381000" lvl="0" marL="457200" rtl="0" algn="l">
              <a:lnSpc>
                <a:spcPct val="90000"/>
              </a:lnSpc>
              <a:spcBef>
                <a:spcPts val="0"/>
              </a:spcBef>
              <a:spcAft>
                <a:spcPts val="0"/>
              </a:spcAft>
              <a:buClr>
                <a:schemeClr val="accent4"/>
              </a:buClr>
              <a:buSzPts val="2400"/>
              <a:buAutoNum type="arabicPeriod"/>
            </a:pPr>
            <a:r>
              <a:rPr lang="en-US" sz="2400"/>
              <a:t>(Authentiek) Probleem oplossen (levensechte problemen)</a:t>
            </a:r>
            <a:endParaRPr sz="2400"/>
          </a:p>
          <a:p>
            <a:pPr indent="0" lvl="0" marL="457200" rtl="0" algn="l">
              <a:lnSpc>
                <a:spcPct val="90000"/>
              </a:lnSpc>
              <a:spcBef>
                <a:spcPts val="1000"/>
              </a:spcBef>
              <a:spcAft>
                <a:spcPts val="0"/>
              </a:spcAft>
              <a:buSzPts val="2200"/>
              <a:buNone/>
            </a:pPr>
            <a:r>
              <a:t/>
            </a:r>
            <a:endParaRPr sz="2400"/>
          </a:p>
          <a:p>
            <a:pPr indent="0" lvl="0" marL="0" rtl="0" algn="l">
              <a:lnSpc>
                <a:spcPct val="90000"/>
              </a:lnSpc>
              <a:spcBef>
                <a:spcPts val="1000"/>
              </a:spcBef>
              <a:spcAft>
                <a:spcPts val="0"/>
              </a:spcAft>
              <a:buSzPts val="2200"/>
              <a:buNone/>
            </a:pPr>
            <a:r>
              <a:rPr lang="en-US" sz="2600"/>
              <a:t>In groepjes: </a:t>
            </a:r>
            <a:endParaRPr b="1" sz="2600"/>
          </a:p>
          <a:p>
            <a:pPr indent="-393700" lvl="0" marL="914400" marR="0" rtl="0" algn="l">
              <a:lnSpc>
                <a:spcPct val="90000"/>
              </a:lnSpc>
              <a:spcBef>
                <a:spcPts val="1000"/>
              </a:spcBef>
              <a:spcAft>
                <a:spcPts val="0"/>
              </a:spcAft>
              <a:buSzPts val="2600"/>
              <a:buChar char="•"/>
            </a:pPr>
            <a:r>
              <a:rPr b="1" lang="en-US" sz="2600"/>
              <a:t>Ontwerp een formatieve beoordeling </a:t>
            </a:r>
            <a:r>
              <a:rPr lang="en-US" sz="2600"/>
              <a:t>op basis van het sjabloon in de volgende dia's, dat bijvoorbeeld </a:t>
            </a:r>
            <a:r>
              <a:rPr b="1" lang="en-US" sz="2600"/>
              <a:t>twee praktische taken </a:t>
            </a:r>
            <a:r>
              <a:rPr lang="en-US" sz="2600"/>
              <a:t>bevat:</a:t>
            </a:r>
            <a:endParaRPr sz="2600"/>
          </a:p>
          <a:p>
            <a:pPr indent="-393700" lvl="1" marL="1371600" rtl="0" algn="l">
              <a:lnSpc>
                <a:spcPct val="90000"/>
              </a:lnSpc>
              <a:spcBef>
                <a:spcPts val="0"/>
              </a:spcBef>
              <a:spcAft>
                <a:spcPts val="0"/>
              </a:spcAft>
              <a:buClr>
                <a:schemeClr val="dk1"/>
              </a:buClr>
              <a:buSzPts val="2600"/>
              <a:buChar char="•"/>
            </a:pPr>
            <a:r>
              <a:rPr b="1" lang="en-US" sz="2600">
                <a:solidFill>
                  <a:schemeClr val="dk1"/>
                </a:solidFill>
              </a:rPr>
              <a:t>Taak 1:</a:t>
            </a:r>
            <a:r>
              <a:rPr lang="en-US" sz="2600">
                <a:solidFill>
                  <a:schemeClr val="dk1"/>
                </a:solidFill>
              </a:rPr>
              <a:t> Aanwijzingen geven: Leid een vriend als een robot.</a:t>
            </a:r>
            <a:endParaRPr sz="2600">
              <a:solidFill>
                <a:schemeClr val="dk1"/>
              </a:solidFill>
            </a:endParaRPr>
          </a:p>
          <a:p>
            <a:pPr indent="-393700" lvl="1" marL="1371600" rtl="0" algn="l">
              <a:lnSpc>
                <a:spcPct val="90000"/>
              </a:lnSpc>
              <a:spcBef>
                <a:spcPts val="0"/>
              </a:spcBef>
              <a:spcAft>
                <a:spcPts val="0"/>
              </a:spcAft>
              <a:buClr>
                <a:schemeClr val="dk1"/>
              </a:buClr>
              <a:buSzPts val="2600"/>
              <a:buChar char="•"/>
            </a:pPr>
            <a:r>
              <a:rPr b="1" lang="en-US" sz="2600">
                <a:solidFill>
                  <a:schemeClr val="dk1"/>
                </a:solidFill>
              </a:rPr>
              <a:t>Opdracht 2: </a:t>
            </a:r>
            <a:r>
              <a:rPr lang="en-US" sz="2600">
                <a:solidFill>
                  <a:schemeClr val="dk1"/>
                </a:solidFill>
              </a:rPr>
              <a:t>Schattenjacht: Volg stapsgewijze instructies om een verborgen voorwerp te vinden.</a:t>
            </a:r>
            <a:endParaRPr sz="2600">
              <a:solidFill>
                <a:schemeClr val="dk1"/>
              </a:solidFill>
            </a:endParaRPr>
          </a:p>
          <a:p>
            <a:pPr indent="-393700" lvl="0" marL="914400" marR="0" rtl="0" algn="l">
              <a:lnSpc>
                <a:spcPct val="90000"/>
              </a:lnSpc>
              <a:spcBef>
                <a:spcPts val="0"/>
              </a:spcBef>
              <a:spcAft>
                <a:spcPts val="0"/>
              </a:spcAft>
              <a:buSzPts val="2600"/>
              <a:buChar char="•"/>
            </a:pPr>
            <a:r>
              <a:rPr lang="en-US" sz="2600"/>
              <a:t>Wat was het moeilijkste deel van deze activiteit en hoe heb je het opgelost?</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40883d5f11_0_3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187" name="Google Shape;187;g340883d5f11_0_3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Feedbackstrategieën in het basisonderwijs (6-12 jaar)</a:t>
            </a:r>
            <a:br>
              <a:rPr b="1" lang="en-US" sz="2500">
                <a:solidFill>
                  <a:srgbClr val="000000"/>
                </a:solidFill>
              </a:rPr>
            </a:br>
            <a:endParaRPr b="1"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Directe verbale </a:t>
            </a:r>
            <a:r>
              <a:rPr lang="en-US" sz="2500">
                <a:solidFill>
                  <a:srgbClr val="000000"/>
                </a:solidFill>
              </a:rPr>
              <a:t>feedback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Visuele signalen en non-verbale feedback</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Lof en </a:t>
            </a:r>
            <a:r>
              <a:rPr lang="en-US" sz="2500">
                <a:solidFill>
                  <a:srgbClr val="000000"/>
                </a:solidFill>
              </a:rPr>
              <a:t>aanmoediging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Twee sterren en een </a:t>
            </a:r>
            <a:r>
              <a:rPr lang="en-US" sz="2500">
                <a:solidFill>
                  <a:srgbClr val="000000"/>
                </a:solidFill>
              </a:rPr>
              <a:t>wens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Collegiale feedback met eenvoudige </a:t>
            </a:r>
            <a:r>
              <a:rPr lang="en-US" sz="2500">
                <a:solidFill>
                  <a:srgbClr val="000000"/>
                </a:solidFill>
              </a:rPr>
              <a:t>taal </a:t>
            </a:r>
            <a:endParaRPr sz="2500">
              <a:solidFill>
                <a:srgbClr val="000000"/>
              </a:solidFill>
            </a:endParaRPr>
          </a:p>
          <a:p>
            <a:pPr indent="0" lvl="0" marL="0" rtl="0" algn="l">
              <a:lnSpc>
                <a:spcPct val="115000"/>
              </a:lnSpc>
              <a:spcBef>
                <a:spcPts val="1200"/>
              </a:spcBef>
              <a:spcAft>
                <a:spcPts val="1200"/>
              </a:spcAft>
              <a:buSzPts val="2200"/>
              <a:buNone/>
            </a:pPr>
            <a:r>
              <a:t/>
            </a:r>
            <a:endParaRPr b="1" sz="3900">
              <a:solidFill>
                <a:schemeClr val="accent4"/>
              </a:solidFill>
            </a:endParaRPr>
          </a:p>
        </p:txBody>
      </p:sp>
      <p:pic>
        <p:nvPicPr>
          <p:cNvPr id="188" name="Google Shape;188;g340883d5f11_0_31"/>
          <p:cNvPicPr preferRelativeResize="0"/>
          <p:nvPr/>
        </p:nvPicPr>
        <p:blipFill rotWithShape="1">
          <a:blip r:embed="rId3">
            <a:alphaModFix/>
          </a:blip>
          <a:srcRect b="0" l="0" r="0" t="0"/>
          <a:stretch/>
        </p:blipFill>
        <p:spPr>
          <a:xfrm>
            <a:off x="7460775" y="2209750"/>
            <a:ext cx="3486850" cy="3486850"/>
          </a:xfrm>
          <a:prstGeom prst="rect">
            <a:avLst/>
          </a:prstGeom>
          <a:noFill/>
          <a:ln>
            <a:noFill/>
          </a:ln>
        </p:spPr>
      </p:pic>
      <p:sp>
        <p:nvSpPr>
          <p:cNvPr id="189" name="Google Shape;189;g340883d5f11_0_31"/>
          <p:cNvSpPr txBox="1"/>
          <p:nvPr/>
        </p:nvSpPr>
        <p:spPr>
          <a:xfrm>
            <a:off x="8220046" y="547807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2f7f7af45_0_9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196" name="Google Shape;196;g342f7f7af45_0_9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Feedbackstrategieën in het basisonderwijs (6-12 jaar)</a:t>
            </a:r>
            <a:endParaRPr b="1" sz="2500">
              <a:solidFill>
                <a:srgbClr val="000000"/>
              </a:solidFill>
            </a:endParaRPr>
          </a:p>
          <a:p>
            <a:pPr indent="0" lvl="0" marL="0" rtl="0" algn="l">
              <a:lnSpc>
                <a:spcPct val="115000"/>
              </a:lnSpc>
              <a:spcBef>
                <a:spcPts val="1200"/>
              </a:spcBef>
              <a:spcAft>
                <a:spcPts val="0"/>
              </a:spcAft>
              <a:buSzPts val="2200"/>
              <a:buNone/>
            </a:pPr>
            <a:r>
              <a:t/>
            </a:r>
            <a:endParaRPr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Zelfevaluatie met smileys of </a:t>
            </a:r>
            <a:r>
              <a:rPr lang="en-US" sz="2500">
                <a:solidFill>
                  <a:srgbClr val="000000"/>
                </a:solidFill>
              </a:rPr>
              <a:t>stoplichten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Anekdotische notities voor </a:t>
            </a:r>
            <a:r>
              <a:rPr lang="en-US" sz="2500">
                <a:solidFill>
                  <a:srgbClr val="000000"/>
                </a:solidFill>
              </a:rPr>
              <a:t>leerkrachtreferenties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Interactief </a:t>
            </a:r>
            <a:r>
              <a:rPr lang="en-US" sz="2500">
                <a:solidFill>
                  <a:srgbClr val="000000"/>
                </a:solidFill>
              </a:rPr>
              <a:t>markeren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Exit </a:t>
            </a:r>
            <a:r>
              <a:rPr lang="en-US" sz="2500">
                <a:solidFill>
                  <a:srgbClr val="000000"/>
                </a:solidFill>
              </a:rPr>
              <a:t>Tickets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lang="en-US" sz="2500">
                <a:solidFill>
                  <a:srgbClr val="000000"/>
                </a:solidFill>
              </a:rPr>
              <a:t>Miniconferenties </a:t>
            </a:r>
            <a:endParaRPr b="1" sz="2500">
              <a:solidFill>
                <a:schemeClr val="accent4"/>
              </a:solidFill>
            </a:endParaRPr>
          </a:p>
        </p:txBody>
      </p:sp>
      <p:pic>
        <p:nvPicPr>
          <p:cNvPr id="197" name="Google Shape;197;g342f7f7af45_0_92"/>
          <p:cNvPicPr preferRelativeResize="0"/>
          <p:nvPr/>
        </p:nvPicPr>
        <p:blipFill rotWithShape="1">
          <a:blip r:embed="rId3">
            <a:alphaModFix/>
          </a:blip>
          <a:srcRect b="0" l="0" r="0" t="0"/>
          <a:stretch/>
        </p:blipFill>
        <p:spPr>
          <a:xfrm>
            <a:off x="7597325" y="2684050"/>
            <a:ext cx="4076325" cy="3205975"/>
          </a:xfrm>
          <a:prstGeom prst="rect">
            <a:avLst/>
          </a:prstGeom>
          <a:noFill/>
          <a:ln>
            <a:noFill/>
          </a:ln>
        </p:spPr>
      </p:pic>
      <p:sp>
        <p:nvSpPr>
          <p:cNvPr id="198" name="Google Shape;198;g342f7f7af45_0_92"/>
          <p:cNvSpPr txBox="1"/>
          <p:nvPr/>
        </p:nvSpPr>
        <p:spPr>
          <a:xfrm>
            <a:off x="8651333" y="60169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40883d5f11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205" name="Google Shape;205;g340883d5f11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Feedbackstrategieën in het voortgezet onderwijs (leeftijdsgroep 12-18)</a:t>
            </a:r>
            <a:endParaRPr b="1" sz="2500">
              <a:solidFill>
                <a:srgbClr val="000000"/>
              </a:solidFill>
            </a:endParaRPr>
          </a:p>
          <a:p>
            <a:pPr indent="0" lvl="0" marL="0" rtl="0" algn="l">
              <a:lnSpc>
                <a:spcPct val="115000"/>
              </a:lnSpc>
              <a:spcBef>
                <a:spcPts val="1400"/>
              </a:spcBef>
              <a:spcAft>
                <a:spcPts val="0"/>
              </a:spcAft>
              <a:buSzPts val="2200"/>
              <a:buNone/>
            </a:pPr>
            <a:r>
              <a:t/>
            </a:r>
            <a:endParaRPr b="1"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Constructieve schriftelijke </a:t>
            </a:r>
            <a:r>
              <a:rPr lang="en-US" sz="2500">
                <a:solidFill>
                  <a:srgbClr val="000000"/>
                </a:solidFill>
              </a:rPr>
              <a:t>feedback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Rubrics en </a:t>
            </a:r>
            <a:r>
              <a:rPr lang="en-US" sz="2500">
                <a:solidFill>
                  <a:srgbClr val="000000"/>
                </a:solidFill>
              </a:rPr>
              <a:t>succescriteria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lang="en-US" sz="2500">
                <a:solidFill>
                  <a:srgbClr val="000000"/>
                </a:solidFill>
              </a:rPr>
              <a:t>Checklists</a:t>
            </a:r>
            <a:r>
              <a:rPr b="1" lang="en-US" sz="2500">
                <a:solidFill>
                  <a:srgbClr val="000000"/>
                </a:solidFill>
              </a:rPr>
              <a:t> voor zelfevaluatie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Collegiale toetsing met gestructureerde </a:t>
            </a:r>
            <a:r>
              <a:rPr lang="en-US" sz="2500">
                <a:solidFill>
                  <a:srgbClr val="000000"/>
                </a:solidFill>
              </a:rPr>
              <a:t>richtlijnen </a:t>
            </a:r>
            <a:endParaRPr b="1" sz="2500">
              <a:solidFill>
                <a:srgbClr val="000000"/>
              </a:solidFill>
            </a:endParaRPr>
          </a:p>
        </p:txBody>
      </p:sp>
      <p:pic>
        <p:nvPicPr>
          <p:cNvPr id="206" name="Google Shape;206;g340883d5f11_0_38"/>
          <p:cNvPicPr preferRelativeResize="0"/>
          <p:nvPr/>
        </p:nvPicPr>
        <p:blipFill rotWithShape="1">
          <a:blip r:embed="rId3">
            <a:alphaModFix/>
          </a:blip>
          <a:srcRect b="0" l="0" r="0" t="0"/>
          <a:stretch/>
        </p:blipFill>
        <p:spPr>
          <a:xfrm>
            <a:off x="7210975" y="1861375"/>
            <a:ext cx="4155775" cy="4155775"/>
          </a:xfrm>
          <a:prstGeom prst="rect">
            <a:avLst/>
          </a:prstGeom>
          <a:noFill/>
          <a:ln>
            <a:noFill/>
          </a:ln>
        </p:spPr>
      </p:pic>
      <p:sp>
        <p:nvSpPr>
          <p:cNvPr id="207" name="Google Shape;207;g340883d5f11_0_38"/>
          <p:cNvSpPr txBox="1"/>
          <p:nvPr/>
        </p:nvSpPr>
        <p:spPr>
          <a:xfrm>
            <a:off x="8304721" y="60171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342f7f7af45_0_9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214" name="Google Shape;214;g342f7f7af45_0_9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Feedbackstrategieën in het voortgezet onderwijs (leeftijdsgroep 12-18)</a:t>
            </a:r>
            <a:endParaRPr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Gericht </a:t>
            </a:r>
            <a:r>
              <a:rPr lang="en-US" sz="2500">
                <a:solidFill>
                  <a:srgbClr val="000000"/>
                </a:solidFill>
              </a:rPr>
              <a:t>vragen</a:t>
            </a:r>
            <a:r>
              <a:rPr b="1" lang="en-US" sz="2500">
                <a:solidFill>
                  <a:srgbClr val="000000"/>
                </a:solidFill>
              </a:rPr>
              <a:t> stellen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Mondelinge feedback met </a:t>
            </a:r>
            <a:r>
              <a:rPr lang="en-US" sz="2500">
                <a:solidFill>
                  <a:srgbClr val="000000"/>
                </a:solidFill>
              </a:rPr>
              <a:t>voorbeelden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Opgenomen audio- of </a:t>
            </a:r>
            <a:r>
              <a:rPr lang="en-US" sz="2500">
                <a:solidFill>
                  <a:srgbClr val="000000"/>
                </a:solidFill>
              </a:rPr>
              <a:t>videofeedback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Fouten markeren zonder te </a:t>
            </a:r>
            <a:r>
              <a:rPr lang="en-US" sz="2500">
                <a:solidFill>
                  <a:srgbClr val="000000"/>
                </a:solidFill>
              </a:rPr>
              <a:t>corrigeren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Groeimindset </a:t>
            </a:r>
            <a:r>
              <a:rPr lang="en-US" sz="2500">
                <a:solidFill>
                  <a:srgbClr val="000000"/>
                </a:solidFill>
              </a:rPr>
              <a:t>feedback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Eén-op-één </a:t>
            </a:r>
            <a:r>
              <a:rPr lang="en-US" sz="2500">
                <a:solidFill>
                  <a:srgbClr val="000000"/>
                </a:solidFill>
              </a:rPr>
              <a:t>conferenties </a:t>
            </a:r>
            <a:endParaRPr b="1" sz="2500">
              <a:solidFill>
                <a:srgbClr val="000000"/>
              </a:solidFill>
            </a:endParaRPr>
          </a:p>
        </p:txBody>
      </p:sp>
      <p:pic>
        <p:nvPicPr>
          <p:cNvPr id="215" name="Google Shape;215;g342f7f7af45_0_98"/>
          <p:cNvPicPr preferRelativeResize="0"/>
          <p:nvPr/>
        </p:nvPicPr>
        <p:blipFill rotWithShape="1">
          <a:blip r:embed="rId3">
            <a:alphaModFix/>
          </a:blip>
          <a:srcRect b="0" l="0" r="0" t="0"/>
          <a:stretch/>
        </p:blipFill>
        <p:spPr>
          <a:xfrm>
            <a:off x="7445325" y="2101275"/>
            <a:ext cx="3876775" cy="3876775"/>
          </a:xfrm>
          <a:prstGeom prst="rect">
            <a:avLst/>
          </a:prstGeom>
          <a:noFill/>
          <a:ln>
            <a:noFill/>
          </a:ln>
        </p:spPr>
      </p:pic>
      <p:sp>
        <p:nvSpPr>
          <p:cNvPr id="216" name="Google Shape;216;g342f7f7af45_0_98"/>
          <p:cNvSpPr txBox="1"/>
          <p:nvPr/>
        </p:nvSpPr>
        <p:spPr>
          <a:xfrm>
            <a:off x="8399571" y="59780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3ff3573224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Beoordeling uitvoeren en feedback geven</a:t>
            </a:r>
            <a:endParaRPr/>
          </a:p>
        </p:txBody>
      </p:sp>
      <p:sp>
        <p:nvSpPr>
          <p:cNvPr id="223" name="Google Shape;223;g33ff3573224_0_24"/>
          <p:cNvSpPr txBox="1"/>
          <p:nvPr>
            <p:ph idx="1" type="body"/>
          </p:nvPr>
        </p:nvSpPr>
        <p:spPr>
          <a:xfrm>
            <a:off x="97974" y="881750"/>
            <a:ext cx="78204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b="1" lang="en-US" sz="3100"/>
              <a:t>In tweetallen</a:t>
            </a:r>
            <a:r>
              <a:rPr lang="en-US" sz="3100"/>
              <a:t>: </a:t>
            </a:r>
            <a:endParaRPr sz="3100"/>
          </a:p>
          <a:p>
            <a:pPr indent="-425450" lvl="0" marL="1371600" marR="0" rtl="0" algn="l">
              <a:lnSpc>
                <a:spcPct val="90000"/>
              </a:lnSpc>
              <a:spcBef>
                <a:spcPts val="1000"/>
              </a:spcBef>
              <a:spcAft>
                <a:spcPts val="0"/>
              </a:spcAft>
              <a:buSzPts val="3100"/>
              <a:buChar char="●"/>
            </a:pPr>
            <a:r>
              <a:rPr b="1" lang="en-US" sz="3100"/>
              <a:t>De ene leerkracht voert </a:t>
            </a:r>
            <a:r>
              <a:rPr lang="en-US" sz="3100">
                <a:extLst>
                  <a:ext uri="http://customooxmlschemas.google.com/">
                    <go:slidesCustomData xmlns:go="http://customooxmlschemas.google.com/" textRoundtripDataId="29"/>
                  </a:ext>
                </a:extLst>
              </a:rPr>
              <a:t>de beoordeling </a:t>
            </a:r>
            <a:r>
              <a:rPr b="1" lang="en-US" sz="3100"/>
              <a:t>uit </a:t>
            </a:r>
            <a:r>
              <a:rPr lang="en-US" sz="3100"/>
              <a:t>en </a:t>
            </a:r>
            <a:r>
              <a:rPr b="1" lang="en-US" sz="3100"/>
              <a:t>de andere vult </a:t>
            </a:r>
            <a:r>
              <a:rPr lang="en-US" sz="3100"/>
              <a:t>deze </a:t>
            </a:r>
            <a:r>
              <a:rPr b="1" lang="en-US" sz="3100"/>
              <a:t>aan</a:t>
            </a:r>
            <a:r>
              <a:rPr lang="en-US" sz="3100"/>
              <a:t>.</a:t>
            </a:r>
            <a:endParaRPr sz="3100"/>
          </a:p>
          <a:p>
            <a:pPr indent="-425450" lvl="0" marL="1371600" marR="0" rtl="0" algn="l">
              <a:lnSpc>
                <a:spcPct val="90000"/>
              </a:lnSpc>
              <a:spcBef>
                <a:spcPts val="0"/>
              </a:spcBef>
              <a:spcAft>
                <a:spcPts val="0"/>
              </a:spcAft>
              <a:buSzPts val="3100"/>
              <a:buChar char="●"/>
            </a:pPr>
            <a:r>
              <a:rPr b="1" lang="en-US" sz="3100"/>
              <a:t>Geef </a:t>
            </a:r>
            <a:r>
              <a:rPr lang="en-US" sz="3100"/>
              <a:t>onmiddellijk constructieve </a:t>
            </a:r>
            <a:r>
              <a:rPr b="1" lang="en-US" sz="3100"/>
              <a:t>feedback </a:t>
            </a:r>
            <a:r>
              <a:rPr lang="en-US" sz="3100"/>
              <a:t>met behulp van het TINKER feedbackmodel "STAR":</a:t>
            </a:r>
            <a:endParaRPr sz="3100"/>
          </a:p>
          <a:p>
            <a:pPr indent="-425450" lvl="1" marL="1828800" marR="0" rtl="0" algn="l">
              <a:lnSpc>
                <a:spcPct val="90000"/>
              </a:lnSpc>
              <a:spcBef>
                <a:spcPts val="0"/>
              </a:spcBef>
              <a:spcAft>
                <a:spcPts val="0"/>
              </a:spcAft>
              <a:buSzPts val="3100"/>
              <a:buChar char="○"/>
            </a:pPr>
            <a:r>
              <a:rPr lang="en-US" sz="3100"/>
              <a:t>Specifiek</a:t>
            </a:r>
            <a:endParaRPr sz="3100"/>
          </a:p>
          <a:p>
            <a:pPr indent="-425450" lvl="1" marL="1828800" marR="0" rtl="0" algn="l">
              <a:lnSpc>
                <a:spcPct val="90000"/>
              </a:lnSpc>
              <a:spcBef>
                <a:spcPts val="0"/>
              </a:spcBef>
              <a:spcAft>
                <a:spcPts val="0"/>
              </a:spcAft>
              <a:buSzPts val="3100"/>
              <a:buChar char="○"/>
            </a:pPr>
            <a:r>
              <a:rPr lang="en-US" sz="3100"/>
              <a:t>Tijdig</a:t>
            </a:r>
            <a:endParaRPr sz="3100"/>
          </a:p>
          <a:p>
            <a:pPr indent="-425450" lvl="1" marL="1828800" marR="0" rtl="0" algn="l">
              <a:lnSpc>
                <a:spcPct val="90000"/>
              </a:lnSpc>
              <a:spcBef>
                <a:spcPts val="0"/>
              </a:spcBef>
              <a:spcAft>
                <a:spcPts val="0"/>
              </a:spcAft>
              <a:buSzPts val="3100"/>
              <a:buChar char="○"/>
            </a:pPr>
            <a:r>
              <a:rPr lang="en-US" sz="3100"/>
              <a:t>Actiegericht</a:t>
            </a:r>
            <a:endParaRPr sz="3100"/>
          </a:p>
          <a:p>
            <a:pPr indent="-425450" lvl="1" marL="1828800" marR="0" rtl="0" algn="l">
              <a:lnSpc>
                <a:spcPct val="90000"/>
              </a:lnSpc>
              <a:spcBef>
                <a:spcPts val="0"/>
              </a:spcBef>
              <a:spcAft>
                <a:spcPts val="0"/>
              </a:spcAft>
              <a:buSzPts val="3100"/>
              <a:buChar char="○"/>
            </a:pPr>
            <a:r>
              <a:rPr lang="en-US" sz="3100"/>
              <a:t>Respectvol</a:t>
            </a:r>
            <a:endParaRPr sz="3100"/>
          </a:p>
        </p:txBody>
      </p:sp>
      <p:pic>
        <p:nvPicPr>
          <p:cNvPr id="224" name="Google Shape;224;g33ff3573224_0_24"/>
          <p:cNvPicPr preferRelativeResize="0"/>
          <p:nvPr/>
        </p:nvPicPr>
        <p:blipFill rotWithShape="1">
          <a:blip r:embed="rId3">
            <a:alphaModFix/>
          </a:blip>
          <a:srcRect b="0" l="0" r="0" t="0"/>
          <a:stretch/>
        </p:blipFill>
        <p:spPr>
          <a:xfrm>
            <a:off x="8020549" y="1725492"/>
            <a:ext cx="3968827" cy="3968827"/>
          </a:xfrm>
          <a:prstGeom prst="rect">
            <a:avLst/>
          </a:prstGeom>
          <a:noFill/>
          <a:ln>
            <a:noFill/>
          </a:ln>
        </p:spPr>
      </p:pic>
      <p:sp>
        <p:nvSpPr>
          <p:cNvPr id="225" name="Google Shape;225;g33ff3573224_0_24"/>
          <p:cNvSpPr txBox="1"/>
          <p:nvPr/>
        </p:nvSpPr>
        <p:spPr>
          <a:xfrm>
            <a:off x="9020808" y="52941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6: Ontwerp van leer- en beoordelingsactiviteiten voor klassen in de bovenbouw TINKER-kader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6.2: Beoordelingsactiviteiten ontwerpen op basis van het TINKER-kader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ff3573224_0_3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Implementeren en feedback geven</a:t>
            </a:r>
            <a:endParaRPr/>
          </a:p>
        </p:txBody>
      </p:sp>
      <p:sp>
        <p:nvSpPr>
          <p:cNvPr id="232" name="Google Shape;232;g33ff3573224_0_30"/>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Wat was het meest uitdagende deel van deze activiteit en hoe heb je het opgelost?</a:t>
            </a:r>
            <a:endParaRPr b="1" sz="3100"/>
          </a:p>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lang="en-US" sz="3100"/>
              <a:t>In groepjes: </a:t>
            </a:r>
            <a:endParaRPr sz="3100"/>
          </a:p>
          <a:p>
            <a:pPr indent="-425450" lvl="0" marL="13716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31"/>
                  </a:ext>
                </a:extLst>
              </a:rPr>
              <a:t>Post en </a:t>
            </a:r>
            <a:r>
              <a:rPr b="1" lang="en-US" sz="3100">
                <a:extLst>
                  <a:ext uri="http://customooxmlschemas.google.com/">
                    <go:slidesCustomData xmlns:go="http://customooxmlschemas.google.com/" textRoundtripDataId="32"/>
                  </a:ext>
                </a:extLst>
              </a:rPr>
              <a:t>deel je beoordelingen voor </a:t>
            </a:r>
            <a:r>
              <a:rPr b="1" lang="en-US" sz="3100" u="sng">
                <a:extLst>
                  <a:ext uri="http://customooxmlschemas.google.com/">
                    <go:slidesCustomData xmlns:go="http://customooxmlschemas.google.com/" textRoundtripDataId="33"/>
                  </a:ext>
                </a:extLst>
              </a:rPr>
              <a:t>beoordeling door medeleerlingen </a:t>
            </a:r>
            <a:r>
              <a:rPr lang="en-US" sz="3100"/>
              <a:t>op Moodle en geef feedback in de discussiedraad.</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33f8e19644a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Reflectie en conclusies</a:t>
            </a:r>
            <a:endParaRPr/>
          </a:p>
        </p:txBody>
      </p:sp>
      <p:sp>
        <p:nvSpPr>
          <p:cNvPr id="239" name="Google Shape;239;g33f8e19644a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3400"/>
              <a:t>In deze les hebben we de belangrijkste concepten, zoals formatieve en summatieve beoordelingen, en hun afstemming op de TINKER-principes onderzocht.</a:t>
            </a:r>
            <a:endParaRPr b="1" sz="3400"/>
          </a:p>
          <a:p>
            <a:pPr indent="-419100" lvl="0" marL="571500" rtl="0" algn="l">
              <a:lnSpc>
                <a:spcPct val="90000"/>
              </a:lnSpc>
              <a:spcBef>
                <a:spcPts val="1000"/>
              </a:spcBef>
              <a:spcAft>
                <a:spcPts val="0"/>
              </a:spcAft>
              <a:buSzPts val="3400"/>
              <a:buChar char="•"/>
            </a:pPr>
            <a:r>
              <a:rPr lang="en-US" sz="3400"/>
              <a:t>Denk na over hoe deze sleutelconcepten en hun afstemming op de TINKER-principes je onderwijspraktijk kunnen verbeteren.</a:t>
            </a:r>
            <a:endParaRPr b="1" sz="3400"/>
          </a:p>
          <a:p>
            <a:pPr indent="-419100" lvl="0" marL="571500" rtl="0" algn="l">
              <a:lnSpc>
                <a:spcPct val="90000"/>
              </a:lnSpc>
              <a:spcBef>
                <a:spcPts val="1000"/>
              </a:spcBef>
              <a:spcAft>
                <a:spcPts val="0"/>
              </a:spcAft>
              <a:buSzPts val="3400"/>
              <a:buChar char="•"/>
            </a:pPr>
            <a:r>
              <a:rPr b="1" lang="en-US" sz="3400"/>
              <a:t>Vragen om over na te denken:</a:t>
            </a:r>
            <a:endParaRPr b="1" sz="3400"/>
          </a:p>
          <a:p>
            <a:pPr indent="-444500" lvl="1" marL="914400" rtl="0" algn="l">
              <a:lnSpc>
                <a:spcPct val="90000"/>
              </a:lnSpc>
              <a:spcBef>
                <a:spcPts val="1000"/>
              </a:spcBef>
              <a:spcAft>
                <a:spcPts val="0"/>
              </a:spcAft>
              <a:buSzPts val="3000"/>
              <a:buChar char="•"/>
            </a:pPr>
            <a:r>
              <a:rPr lang="en-US" sz="3200"/>
              <a:t>Wat is de waarde van formatieve beoordelingen in informaticaonderwijs?</a:t>
            </a:r>
            <a:endParaRPr sz="3200"/>
          </a:p>
          <a:p>
            <a:pPr indent="-444500" lvl="1" marL="914400" rtl="0" algn="l">
              <a:lnSpc>
                <a:spcPct val="90000"/>
              </a:lnSpc>
              <a:spcBef>
                <a:spcPts val="1000"/>
              </a:spcBef>
              <a:spcAft>
                <a:spcPts val="0"/>
              </a:spcAft>
              <a:buSzPts val="3000"/>
              <a:buChar char="•"/>
            </a:pPr>
            <a:r>
              <a:rPr lang="en-US" sz="3200"/>
              <a:t>Hoe kan feedback leerresultaten verbeteren?</a:t>
            </a:r>
            <a:endParaRPr sz="3200"/>
          </a:p>
          <a:p>
            <a:pPr indent="-444500" lvl="1" marL="914400" rtl="0" algn="l">
              <a:lnSpc>
                <a:spcPct val="90000"/>
              </a:lnSpc>
              <a:spcBef>
                <a:spcPts val="1000"/>
              </a:spcBef>
              <a:spcAft>
                <a:spcPts val="0"/>
              </a:spcAft>
              <a:buSzPts val="3000"/>
              <a:buChar char="•"/>
            </a:pPr>
            <a:r>
              <a:rPr lang="en-US" sz="3200"/>
              <a:t>Welk TINKER-principe was het meest uitdagend om toe te passen in je ontwerp?</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Huiswerk/extra taken</a:t>
            </a:r>
            <a:endParaRPr/>
          </a:p>
        </p:txBody>
      </p:sp>
      <p:sp>
        <p:nvSpPr>
          <p:cNvPr id="245" name="Google Shape;245;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sz="3000"/>
          </a:p>
          <a:p>
            <a:pPr indent="0" lvl="0" marL="0" rtl="0" algn="l">
              <a:lnSpc>
                <a:spcPct val="90000"/>
              </a:lnSpc>
              <a:spcBef>
                <a:spcPts val="1000"/>
              </a:spcBef>
              <a:spcAft>
                <a:spcPts val="0"/>
              </a:spcAft>
              <a:buSzPts val="2200"/>
              <a:buFont typeface="Arial"/>
              <a:buNone/>
            </a:pPr>
            <a:r>
              <a:t/>
            </a:r>
            <a:endParaRPr sz="3000"/>
          </a:p>
          <a:p>
            <a:pPr indent="-419100" lvl="0" marL="457200" rtl="0" algn="l">
              <a:lnSpc>
                <a:spcPct val="90000"/>
              </a:lnSpc>
              <a:spcBef>
                <a:spcPts val="1000"/>
              </a:spcBef>
              <a:spcAft>
                <a:spcPts val="0"/>
              </a:spcAft>
              <a:buSzPts val="3000"/>
              <a:buChar char="•"/>
            </a:pPr>
            <a:r>
              <a:rPr b="1" lang="en-US" sz="3000"/>
              <a:t>Verfijn de ontworpen beoordelingstool:</a:t>
            </a:r>
            <a:r>
              <a:rPr lang="en-US" sz="3000"/>
              <a:t> Herzie de formatieve beoordeling op basis van de feedback van medeleerlingen en lever het in bij het cursusarchief.</a:t>
            </a:r>
            <a:endParaRPr sz="3000"/>
          </a:p>
          <a:p>
            <a:pPr indent="0" lvl="0" marL="0" rtl="0" algn="l">
              <a:lnSpc>
                <a:spcPct val="90000"/>
              </a:lnSpc>
              <a:spcBef>
                <a:spcPts val="1000"/>
              </a:spcBef>
              <a:spcAft>
                <a:spcPts val="0"/>
              </a:spcAft>
              <a:buSzPts val="2200"/>
              <a:buNone/>
            </a:pPr>
            <a:r>
              <a:t/>
            </a:r>
            <a:endParaRPr sz="3000"/>
          </a:p>
          <a:p>
            <a:pPr indent="-419100" lvl="0" marL="457200" rtl="0" algn="l">
              <a:lnSpc>
                <a:spcPct val="90000"/>
              </a:lnSpc>
              <a:spcBef>
                <a:spcPts val="1000"/>
              </a:spcBef>
              <a:spcAft>
                <a:spcPts val="0"/>
              </a:spcAft>
              <a:buSzPts val="3000"/>
              <a:buChar char="•"/>
            </a:pPr>
            <a:r>
              <a:rPr b="1" lang="en-US" sz="3000"/>
              <a:t>Verder lezen:</a:t>
            </a:r>
            <a:r>
              <a:rPr lang="en-US" sz="3000"/>
              <a:t> Bekijk de casestudies op de TINKER Project website voor extra inspiratie.</a:t>
            </a:r>
            <a:endParaRPr sz="3000"/>
          </a:p>
          <a:p>
            <a:pPr indent="0" lvl="0" marL="0" rtl="0" algn="l">
              <a:lnSpc>
                <a:spcPct val="90000"/>
              </a:lnSpc>
              <a:spcBef>
                <a:spcPts val="1000"/>
              </a:spcBef>
              <a:spcAft>
                <a:spcPts val="0"/>
              </a:spcAft>
              <a:buSzPts val="2200"/>
              <a:buNone/>
            </a:pPr>
            <a:r>
              <a:t/>
            </a: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2f7f7af45_0_6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51" name="Google Shape;251;g342f7f7af45_0_6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Het TINKER-raamwerk en de TINKER-toolkit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De TINKER leerscenario's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Het TINKER raamwerk en de TINKER toolkit - </a:t>
            </a:r>
            <a:r>
              <a:rPr lang="en-US" sz="3100" u="sng">
                <a:solidFill>
                  <a:schemeClr val="hlink"/>
                </a:solidFill>
                <a:hlinkClick r:id="rId5"/>
              </a:rPr>
              <a:t>Overzicht (Web) </a:t>
            </a:r>
            <a:r>
              <a:rPr lang="en-US" sz="3100"/>
              <a:t>- </a:t>
            </a:r>
            <a:r>
              <a:rPr lang="en-US" sz="3100" u="sng">
                <a:solidFill>
                  <a:schemeClr val="hlink"/>
                </a:solidFill>
                <a:hlinkClick r:id="rId6"/>
              </a:rPr>
              <a:t>https://tinker-project.eu/resources/framework-and-toolkit/</a:t>
            </a:r>
            <a:endParaRPr sz="3100"/>
          </a:p>
        </p:txBody>
      </p:sp>
      <p:pic>
        <p:nvPicPr>
          <p:cNvPr id="252" name="Google Shape;252;g342f7f7af45_0_63" title="Screenshot 2025-03-14 at 09.34.47.png"/>
          <p:cNvPicPr preferRelativeResize="0"/>
          <p:nvPr/>
        </p:nvPicPr>
        <p:blipFill rotWithShape="1">
          <a:blip r:embed="rId7">
            <a:alphaModFix/>
          </a:blip>
          <a:srcRect b="0" l="0" r="0" t="0"/>
          <a:stretch/>
        </p:blipFill>
        <p:spPr>
          <a:xfrm>
            <a:off x="0" y="3714750"/>
            <a:ext cx="8420100" cy="31432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grpSp>
        <p:nvGrpSpPr>
          <p:cNvPr id="257" name="Google Shape;257;g35773c059ae_0_40"/>
          <p:cNvGrpSpPr/>
          <p:nvPr/>
        </p:nvGrpSpPr>
        <p:grpSpPr>
          <a:xfrm>
            <a:off x="2179811" y="4729766"/>
            <a:ext cx="7832078" cy="1110328"/>
            <a:chOff x="2179603" y="4888792"/>
            <a:chExt cx="7798544" cy="1110328"/>
          </a:xfrm>
        </p:grpSpPr>
        <p:pic>
          <p:nvPicPr>
            <p:cNvPr id="258" name="Google Shape;258;g35773c059ae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9" name="Google Shape;259;g35773c059ae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60" name="Google Shape;260;g35773c059ae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61" name="Google Shape;261;g35773c059ae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2" name="Google Shape;262;g35773c059ae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63" name="Google Shape;263;g35773c059ae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4" name="Google Shape;264;g35773c059ae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65" name="Google Shape;265;g35773c059ae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66" name="Google Shape;266;g35773c059ae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67" name="Google Shape;267;g35773c059ae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8" name="Google Shape;268;g35773c059ae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9" name="Google Shape;269;g35773c059ae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70" name="Google Shape;270;g35773c059ae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Aan het einde van deze module kunnen docenten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Formatieve en summatieve beoordelingsstrategieën te identificeren:</a:t>
            </a:r>
            <a:r>
              <a:rPr lang="en-US"/>
              <a:t> De rol van formatieve en summatieve beoordelingen in het informaticaonderwijs begrijpen.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Een formatief beoordelingsinstrument voor informaticacompetenties ontwerpen:</a:t>
            </a:r>
            <a:r>
              <a:rPr lang="en-US"/>
              <a:t> Ontwikkel een beoordelingsinstrument met ten minste twee praktische taken en een reflectieve vraag afgestemd op het TINKER Framework.</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Implementeer praktische hulpmiddelen voor het meten van informaticacompetenties:</a:t>
            </a:r>
            <a:r>
              <a:rPr lang="en-US"/>
              <a:t> Gebruik codeeruitdagingen of probleemoplossende activiteiten om informaticavaardigheden zoals algoritmisch denken te beoordelen.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Geef directe en constructieve feedback:</a:t>
            </a:r>
            <a:r>
              <a:rPr lang="en-US"/>
              <a:t> Ontwikkel strategieën voor het geven van realtime feedback om leerresultaten te verbeteren.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7f7af45_0_10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Dia 1 - WP-titel</a:t>
            </a:r>
            <a:endParaRPr/>
          </a:p>
          <a:p>
            <a:pPr indent="-342900" lvl="0" marL="571500" rtl="0" algn="l">
              <a:lnSpc>
                <a:spcPct val="90000"/>
              </a:lnSpc>
              <a:spcBef>
                <a:spcPts val="1000"/>
              </a:spcBef>
              <a:spcAft>
                <a:spcPts val="0"/>
              </a:spcAft>
              <a:buSzPts val="2200"/>
              <a:buChar char="•"/>
            </a:pPr>
            <a:r>
              <a:rPr lang="en-US"/>
              <a:t>Dia 2 - Titel unit</a:t>
            </a:r>
            <a:endParaRPr/>
          </a:p>
          <a:p>
            <a:pPr indent="-342900" lvl="0" marL="571500" rtl="0" algn="l">
              <a:lnSpc>
                <a:spcPct val="90000"/>
              </a:lnSpc>
              <a:spcBef>
                <a:spcPts val="1000"/>
              </a:spcBef>
              <a:spcAft>
                <a:spcPts val="0"/>
              </a:spcAft>
              <a:buSzPts val="2200"/>
              <a:buChar char="•"/>
            </a:pPr>
            <a:r>
              <a:rPr lang="en-US"/>
              <a:t>Dia 3 - Leerresultaten</a:t>
            </a:r>
            <a:endParaRPr/>
          </a:p>
          <a:p>
            <a:pPr indent="-342900" lvl="0" marL="571500" rtl="0" algn="l">
              <a:lnSpc>
                <a:spcPct val="90000"/>
              </a:lnSpc>
              <a:spcBef>
                <a:spcPts val="1000"/>
              </a:spcBef>
              <a:spcAft>
                <a:spcPts val="0"/>
              </a:spcAft>
              <a:buSzPts val="2200"/>
              <a:buChar char="•"/>
            </a:pPr>
            <a:r>
              <a:rPr lang="en-US"/>
              <a:t>Dia 4 - Inhoud </a:t>
            </a:r>
            <a:endParaRPr/>
          </a:p>
          <a:p>
            <a:pPr indent="-342900" lvl="0" marL="571500" rtl="0" algn="l">
              <a:lnSpc>
                <a:spcPct val="90000"/>
              </a:lnSpc>
              <a:spcBef>
                <a:spcPts val="1000"/>
              </a:spcBef>
              <a:spcAft>
                <a:spcPts val="0"/>
              </a:spcAft>
              <a:buSzPts val="2200"/>
              <a:buChar char="•"/>
            </a:pPr>
            <a:r>
              <a:rPr lang="en-US"/>
              <a:t>Dia's 5-7 - Inleiding - Waarom zijn beoordelingen belangrijk?</a:t>
            </a:r>
            <a:endParaRPr/>
          </a:p>
          <a:p>
            <a:pPr indent="-342900" lvl="0" marL="571500" rtl="0" algn="l">
              <a:lnSpc>
                <a:spcPct val="90000"/>
              </a:lnSpc>
              <a:spcBef>
                <a:spcPts val="1000"/>
              </a:spcBef>
              <a:spcAft>
                <a:spcPts val="0"/>
              </a:spcAft>
              <a:buSzPts val="2200"/>
              <a:buChar char="•"/>
            </a:pPr>
            <a:r>
              <a:rPr lang="en-US"/>
              <a:t>Dia's 8-10 - Activiteit #1 - Analyseren van voorbeelden van formatieve beoordeling</a:t>
            </a:r>
            <a:endParaRPr/>
          </a:p>
          <a:p>
            <a:pPr indent="-342900" lvl="0" marL="571500" rtl="0" algn="l">
              <a:lnSpc>
                <a:spcPct val="90000"/>
              </a:lnSpc>
              <a:spcBef>
                <a:spcPts val="1000"/>
              </a:spcBef>
              <a:spcAft>
                <a:spcPts val="0"/>
              </a:spcAft>
              <a:buSzPts val="2200"/>
              <a:buChar char="•"/>
            </a:pPr>
            <a:r>
              <a:rPr lang="en-US"/>
              <a:t>Dia's 11-15 - Activiteit #2 - Een formatieve beoordeling ontwerpen</a:t>
            </a:r>
            <a:endParaRPr/>
          </a:p>
          <a:p>
            <a:pPr indent="-342900" lvl="0" marL="571500" rtl="0" algn="l">
              <a:lnSpc>
                <a:spcPct val="90000"/>
              </a:lnSpc>
              <a:spcBef>
                <a:spcPts val="1000"/>
              </a:spcBef>
              <a:spcAft>
                <a:spcPts val="0"/>
              </a:spcAft>
              <a:buSzPts val="2200"/>
              <a:buChar char="•"/>
            </a:pPr>
            <a:r>
              <a:rPr lang="en-US"/>
              <a:t>Dia's 16-21 - Activiteit #3 - Implementeren en feedback geven</a:t>
            </a:r>
            <a:endParaRPr/>
          </a:p>
          <a:p>
            <a:pPr indent="-342900" lvl="0" marL="571500" rtl="0" algn="l">
              <a:lnSpc>
                <a:spcPct val="90000"/>
              </a:lnSpc>
              <a:spcBef>
                <a:spcPts val="1000"/>
              </a:spcBef>
              <a:spcAft>
                <a:spcPts val="0"/>
              </a:spcAft>
              <a:buSzPts val="2200"/>
              <a:buChar char="•"/>
            </a:pPr>
            <a:r>
              <a:rPr lang="en-US"/>
              <a:t>Dia 22 - Reflectie en conclusies</a:t>
            </a:r>
            <a:endParaRPr/>
          </a:p>
          <a:p>
            <a:pPr indent="-342900" lvl="0" marL="571500" rtl="0" algn="l">
              <a:lnSpc>
                <a:spcPct val="90000"/>
              </a:lnSpc>
              <a:spcBef>
                <a:spcPts val="1000"/>
              </a:spcBef>
              <a:spcAft>
                <a:spcPts val="0"/>
              </a:spcAft>
              <a:buSzPts val="2200"/>
              <a:buChar char="•"/>
            </a:pPr>
            <a:r>
              <a:rPr lang="en-US"/>
              <a:t>Dia 23 - Huiswerk/extra taken</a:t>
            </a:r>
            <a:endParaRPr/>
          </a:p>
          <a:p>
            <a:pPr indent="-342900" lvl="0" marL="571500" rtl="0" algn="l">
              <a:lnSpc>
                <a:spcPct val="90000"/>
              </a:lnSpc>
              <a:spcBef>
                <a:spcPts val="1000"/>
              </a:spcBef>
              <a:spcAft>
                <a:spcPts val="0"/>
              </a:spcAft>
              <a:buSzPts val="2200"/>
              <a:buChar char="•"/>
            </a:pPr>
            <a:r>
              <a:rPr lang="en-US"/>
              <a:t>Dia 24 - Extra bronnen</a:t>
            </a:r>
            <a:endParaRPr/>
          </a:p>
        </p:txBody>
      </p:sp>
      <p:sp>
        <p:nvSpPr>
          <p:cNvPr id="104" name="Google Shape;104;g342f7f7af45_0_10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pic>
        <p:nvPicPr>
          <p:cNvPr id="105" name="Google Shape;105;g342f7f7af45_0_104"/>
          <p:cNvPicPr preferRelativeResize="0"/>
          <p:nvPr/>
        </p:nvPicPr>
        <p:blipFill rotWithShape="1">
          <a:blip r:embed="rId3">
            <a:alphaModFix/>
          </a:blip>
          <a:srcRect b="0" l="0" r="0" t="0"/>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zijn beoordelingen belangrijk?</a:t>
            </a:r>
            <a:endParaRPr/>
          </a:p>
        </p:txBody>
      </p:sp>
      <p:sp>
        <p:nvSpPr>
          <p:cNvPr id="112" name="Google Shape;112;p9"/>
          <p:cNvSpPr txBox="1"/>
          <p:nvPr>
            <p:ph idx="1" type="body"/>
          </p:nvPr>
        </p:nvSpPr>
        <p:spPr>
          <a:xfrm>
            <a:off x="97974" y="881750"/>
            <a:ext cx="93234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t/>
            </a:r>
            <a:endParaRPr b="1" sz="2700"/>
          </a:p>
          <a:p>
            <a:pPr indent="0" lvl="0" marL="57150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Beoordelingen zijn bedoeld om </a:t>
            </a:r>
            <a:r>
              <a:rPr b="1" lang="en-US" sz="2700"/>
              <a:t>het leren te sturen en het lesgeven te verbeteren</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Uitdaging: </a:t>
            </a:r>
            <a:r>
              <a:rPr lang="en-US" sz="2700"/>
              <a:t>Veel toetsen zijn </a:t>
            </a:r>
            <a:r>
              <a:rPr b="1" lang="en-US" sz="2700"/>
              <a:t>te veel </a:t>
            </a:r>
            <a:r>
              <a:rPr lang="en-US" sz="2700"/>
              <a:t>gericht </a:t>
            </a:r>
            <a:r>
              <a:rPr b="1" lang="en-US" sz="2700"/>
              <a:t>op memoriseren</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TINKER-gebaseerde </a:t>
            </a:r>
            <a:r>
              <a:rPr lang="en-US" sz="2700"/>
              <a:t>beoordelingen benadrukken </a:t>
            </a:r>
            <a:r>
              <a:rPr b="1" lang="en-US" sz="2700"/>
              <a:t>authentiek leren en probleemoplossing.</a:t>
            </a:r>
            <a:endParaRPr b="1" sz="2700"/>
          </a:p>
          <a:p>
            <a:pPr indent="-203200" lvl="0" marL="571500" marR="0" rtl="0" algn="l">
              <a:lnSpc>
                <a:spcPct val="90000"/>
              </a:lnSpc>
              <a:spcBef>
                <a:spcPts val="1000"/>
              </a:spcBef>
              <a:spcAft>
                <a:spcPts val="0"/>
              </a:spcAft>
              <a:buClr>
                <a:schemeClr val="accent4"/>
              </a:buClr>
              <a:buSzPts val="2200"/>
              <a:buFont typeface="Arial"/>
              <a:buNone/>
            </a:pPr>
            <a:r>
              <a:t/>
            </a:r>
            <a:endParaRPr sz="2700"/>
          </a:p>
          <a:p>
            <a:pPr indent="-203200" lvl="0" marL="571500" marR="0" rtl="0" algn="l">
              <a:lnSpc>
                <a:spcPct val="90000"/>
              </a:lnSpc>
              <a:spcBef>
                <a:spcPts val="1000"/>
              </a:spcBef>
              <a:spcAft>
                <a:spcPts val="0"/>
              </a:spcAft>
              <a:buClr>
                <a:schemeClr val="accent4"/>
              </a:buClr>
              <a:buSzPts val="2200"/>
              <a:buFont typeface="Arial"/>
              <a:buNone/>
            </a:pPr>
            <a:r>
              <a:t/>
            </a:r>
            <a:endParaRPr sz="2700"/>
          </a:p>
        </p:txBody>
      </p:sp>
      <p:pic>
        <p:nvPicPr>
          <p:cNvPr id="113" name="Google Shape;113;p9"/>
          <p:cNvPicPr preferRelativeResize="0"/>
          <p:nvPr/>
        </p:nvPicPr>
        <p:blipFill rotWithShape="1">
          <a:blip r:embed="rId3">
            <a:alphaModFix/>
          </a:blip>
          <a:srcRect b="0" l="0" r="0" t="0"/>
          <a:stretch/>
        </p:blipFill>
        <p:spPr>
          <a:xfrm>
            <a:off x="9555550" y="2092325"/>
            <a:ext cx="2437099" cy="2437099"/>
          </a:xfrm>
          <a:prstGeom prst="rect">
            <a:avLst/>
          </a:prstGeom>
          <a:noFill/>
          <a:ln>
            <a:noFill/>
          </a:ln>
        </p:spPr>
      </p:pic>
      <p:sp>
        <p:nvSpPr>
          <p:cNvPr id="114" name="Google Shape;114;p9"/>
          <p:cNvSpPr txBox="1"/>
          <p:nvPr/>
        </p:nvSpPr>
        <p:spPr>
          <a:xfrm>
            <a:off x="9748400" y="452942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3ff3573224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zijn beoordelingen belangrijk?</a:t>
            </a:r>
            <a:endParaRPr/>
          </a:p>
        </p:txBody>
      </p:sp>
      <p:sp>
        <p:nvSpPr>
          <p:cNvPr id="121" name="Google Shape;121;g33ff3573224_0_36"/>
          <p:cNvSpPr txBox="1"/>
          <p:nvPr>
            <p:ph idx="1" type="body"/>
          </p:nvPr>
        </p:nvSpPr>
        <p:spPr>
          <a:xfrm>
            <a:off x="97974" y="881750"/>
            <a:ext cx="76512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600"/>
          </a:p>
          <a:p>
            <a:pPr indent="0" lvl="0" marL="0" marR="0" rtl="0" algn="l">
              <a:lnSpc>
                <a:spcPct val="90000"/>
              </a:lnSpc>
              <a:spcBef>
                <a:spcPts val="1000"/>
              </a:spcBef>
              <a:spcAft>
                <a:spcPts val="0"/>
              </a:spcAft>
              <a:buSzPts val="2200"/>
              <a:buNone/>
            </a:pPr>
            <a:r>
              <a:t/>
            </a:r>
            <a:endParaRPr sz="2800"/>
          </a:p>
          <a:p>
            <a:pPr indent="0" lvl="0" marL="571500" marR="0" rtl="0" algn="l">
              <a:lnSpc>
                <a:spcPct val="90000"/>
              </a:lnSpc>
              <a:spcBef>
                <a:spcPts val="1000"/>
              </a:spcBef>
              <a:spcAft>
                <a:spcPts val="0"/>
              </a:spcAft>
              <a:buSzPts val="2200"/>
              <a:buNone/>
            </a:pPr>
            <a:r>
              <a:rPr b="1" lang="en-US" sz="2800"/>
              <a:t>Overzicht van:</a:t>
            </a:r>
            <a:endParaRPr b="1" sz="2800"/>
          </a:p>
          <a:p>
            <a:pPr indent="0" lvl="0" marL="571500" marR="0" rtl="0" algn="l">
              <a:lnSpc>
                <a:spcPct val="90000"/>
              </a:lnSpc>
              <a:spcBef>
                <a:spcPts val="1000"/>
              </a:spcBef>
              <a:spcAft>
                <a:spcPts val="0"/>
              </a:spcAft>
              <a:buSzPts val="2200"/>
              <a:buNone/>
            </a:pPr>
            <a:r>
              <a:t/>
            </a:r>
            <a:endParaRPr b="1" sz="2800"/>
          </a:p>
          <a:p>
            <a:pPr indent="-431800" lvl="1" marL="1371600" marR="0" rtl="0" algn="l">
              <a:lnSpc>
                <a:spcPct val="90000"/>
              </a:lnSpc>
              <a:spcBef>
                <a:spcPts val="1000"/>
              </a:spcBef>
              <a:spcAft>
                <a:spcPts val="0"/>
              </a:spcAft>
              <a:buClr>
                <a:schemeClr val="accent4"/>
              </a:buClr>
              <a:buSzPts val="2800"/>
              <a:buChar char="•"/>
            </a:pPr>
            <a:r>
              <a:rPr b="1" lang="en-US" sz="2600"/>
              <a:t>Formatieve </a:t>
            </a:r>
            <a:r>
              <a:rPr lang="en-US" sz="2600"/>
              <a:t>beoordelingen:</a:t>
            </a:r>
            <a:endParaRPr sz="2600"/>
          </a:p>
          <a:p>
            <a:pPr indent="0" lvl="0" marL="914400" marR="0" rtl="0" algn="l">
              <a:lnSpc>
                <a:spcPct val="90000"/>
              </a:lnSpc>
              <a:spcBef>
                <a:spcPts val="1000"/>
              </a:spcBef>
              <a:spcAft>
                <a:spcPts val="0"/>
              </a:spcAft>
              <a:buSzPts val="2200"/>
              <a:buNone/>
            </a:pPr>
            <a:r>
              <a:rPr lang="en-US" sz="2800"/>
              <a:t>Deze beoordelingen zijn </a:t>
            </a:r>
            <a:r>
              <a:rPr b="1" lang="en-US" sz="2800"/>
              <a:t>continu</a:t>
            </a:r>
            <a:r>
              <a:rPr lang="en-US" sz="2800"/>
              <a:t>. Ze </a:t>
            </a:r>
            <a:r>
              <a:rPr b="1" lang="en-US" sz="2800"/>
              <a:t>geven feedback </a:t>
            </a:r>
            <a:r>
              <a:rPr lang="en-US" sz="2800"/>
              <a:t>en </a:t>
            </a:r>
            <a:r>
              <a:rPr b="1" lang="en-US" sz="2800"/>
              <a:t>verbeteren het leren</a:t>
            </a:r>
            <a:r>
              <a:rPr lang="en-US" sz="2800"/>
              <a:t>.</a:t>
            </a:r>
            <a:endParaRPr sz="2800"/>
          </a:p>
          <a:p>
            <a:pPr indent="0" lvl="0" marL="0" marR="0" rtl="0" algn="l">
              <a:lnSpc>
                <a:spcPct val="90000"/>
              </a:lnSpc>
              <a:spcBef>
                <a:spcPts val="1000"/>
              </a:spcBef>
              <a:spcAft>
                <a:spcPts val="0"/>
              </a:spcAft>
              <a:buSzPts val="2200"/>
              <a:buNone/>
            </a:pPr>
            <a:r>
              <a:t/>
            </a:r>
            <a:endParaRPr sz="2800"/>
          </a:p>
          <a:p>
            <a:pPr indent="-431800" lvl="1" marL="1371600" marR="0" rtl="0" algn="l">
              <a:lnSpc>
                <a:spcPct val="90000"/>
              </a:lnSpc>
              <a:spcBef>
                <a:spcPts val="1000"/>
              </a:spcBef>
              <a:spcAft>
                <a:spcPts val="0"/>
              </a:spcAft>
              <a:buClr>
                <a:schemeClr val="accent4"/>
              </a:buClr>
              <a:buSzPts val="2800"/>
              <a:buChar char="•"/>
            </a:pPr>
            <a:r>
              <a:rPr b="1" lang="en-US" sz="2600"/>
              <a:t>Summatieve </a:t>
            </a:r>
            <a:r>
              <a:rPr lang="en-US" sz="2600"/>
              <a:t>beoordelingen:</a:t>
            </a:r>
            <a:endParaRPr sz="2600"/>
          </a:p>
          <a:p>
            <a:pPr indent="0" lvl="0" marL="914400" marR="0" rtl="0" algn="l">
              <a:lnSpc>
                <a:spcPct val="90000"/>
              </a:lnSpc>
              <a:spcBef>
                <a:spcPts val="1000"/>
              </a:spcBef>
              <a:spcAft>
                <a:spcPts val="0"/>
              </a:spcAft>
              <a:buSzPts val="2200"/>
              <a:buNone/>
            </a:pPr>
            <a:r>
              <a:rPr lang="en-US" sz="2800"/>
              <a:t>Deze beoordelingen evalueren </a:t>
            </a:r>
            <a:r>
              <a:rPr b="1" lang="en-US" sz="2800"/>
              <a:t>het algehele leren aan het eind</a:t>
            </a:r>
            <a:r>
              <a:rPr lang="en-US" sz="2800"/>
              <a:t>.</a:t>
            </a:r>
            <a:endParaRPr sz="2800"/>
          </a:p>
        </p:txBody>
      </p:sp>
      <p:pic>
        <p:nvPicPr>
          <p:cNvPr id="122" name="Google Shape;122;g33ff3573224_0_36"/>
          <p:cNvPicPr preferRelativeResize="0"/>
          <p:nvPr/>
        </p:nvPicPr>
        <p:blipFill rotWithShape="1">
          <a:blip r:embed="rId3">
            <a:alphaModFix/>
          </a:blip>
          <a:srcRect b="0" l="0" r="0" t="0"/>
          <a:stretch/>
        </p:blipFill>
        <p:spPr>
          <a:xfrm>
            <a:off x="8051188" y="1548093"/>
            <a:ext cx="2946974" cy="2258025"/>
          </a:xfrm>
          <a:prstGeom prst="rect">
            <a:avLst/>
          </a:prstGeom>
          <a:noFill/>
          <a:ln>
            <a:noFill/>
          </a:ln>
        </p:spPr>
      </p:pic>
      <p:sp>
        <p:nvSpPr>
          <p:cNvPr id="123" name="Google Shape;123;g33ff3573224_0_36"/>
          <p:cNvSpPr txBox="1"/>
          <p:nvPr/>
        </p:nvSpPr>
        <p:spPr>
          <a:xfrm>
            <a:off x="8614321" y="645780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pic>
        <p:nvPicPr>
          <p:cNvPr id="124" name="Google Shape;124;g33ff3573224_0_36"/>
          <p:cNvPicPr preferRelativeResize="0"/>
          <p:nvPr/>
        </p:nvPicPr>
        <p:blipFill rotWithShape="1">
          <a:blip r:embed="rId4">
            <a:alphaModFix/>
          </a:blip>
          <a:srcRect b="0" l="0" r="0" t="0"/>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ff3573224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zijn beoordelingen belangrijk?</a:t>
            </a:r>
            <a:endParaRPr/>
          </a:p>
        </p:txBody>
      </p:sp>
      <p:sp>
        <p:nvSpPr>
          <p:cNvPr id="131" name="Google Shape;131;g33ff3573224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700"/>
          </a:p>
          <a:p>
            <a:pPr indent="0" lvl="0" marL="0" rtl="0" algn="ctr">
              <a:lnSpc>
                <a:spcPct val="90000"/>
              </a:lnSpc>
              <a:spcBef>
                <a:spcPts val="1000"/>
              </a:spcBef>
              <a:spcAft>
                <a:spcPts val="0"/>
              </a:spcAft>
              <a:buSzPts val="2200"/>
              <a:buNone/>
            </a:pPr>
            <a:r>
              <a:t/>
            </a:r>
            <a:endParaRPr b="1" sz="2700"/>
          </a:p>
          <a:p>
            <a:pPr indent="0" lvl="0" marL="0" rtl="0" algn="ctr">
              <a:lnSpc>
                <a:spcPct val="90000"/>
              </a:lnSpc>
              <a:spcBef>
                <a:spcPts val="1000"/>
              </a:spcBef>
              <a:spcAft>
                <a:spcPts val="0"/>
              </a:spcAft>
              <a:buSzPts val="2200"/>
              <a:buNone/>
            </a:pPr>
            <a:r>
              <a:rPr b="1" lang="en-US" sz="2700"/>
              <a:t>Welk type beoordeling gebruik je het meest?</a:t>
            </a:r>
            <a:endParaRPr b="1" sz="2700"/>
          </a:p>
          <a:p>
            <a:pPr indent="0" lvl="0" marL="0" rtl="0" algn="l">
              <a:lnSpc>
                <a:spcPct val="90000"/>
              </a:lnSpc>
              <a:spcBef>
                <a:spcPts val="1000"/>
              </a:spcBef>
              <a:spcAft>
                <a:spcPts val="0"/>
              </a:spcAft>
              <a:buSzPts val="2200"/>
              <a:buNone/>
            </a:pPr>
            <a:r>
              <a:t/>
            </a:r>
            <a:endParaRPr b="1" sz="2700"/>
          </a:p>
          <a:p>
            <a:pPr indent="0" lvl="0" marL="1028700" marR="0" rtl="0" algn="l">
              <a:lnSpc>
                <a:spcPct val="90000"/>
              </a:lnSpc>
              <a:spcBef>
                <a:spcPts val="1000"/>
              </a:spcBef>
              <a:spcAft>
                <a:spcPts val="0"/>
              </a:spcAft>
              <a:buSzPts val="2200"/>
              <a:buNone/>
            </a:pPr>
            <a:r>
              <a:rPr b="1" lang="en-US" sz="2700"/>
              <a:t>Bespreek</a:t>
            </a:r>
            <a:r>
              <a:rPr lang="en-US" sz="2700"/>
              <a:t>:</a:t>
            </a:r>
            <a:endParaRPr sz="2500">
              <a:solidFill>
                <a:schemeClr val="dk1"/>
              </a:solidFill>
            </a:endParaRPr>
          </a:p>
          <a:p>
            <a:pPr indent="-435610" lvl="2" marL="1828800" rtl="0" algn="l">
              <a:lnSpc>
                <a:spcPct val="90000"/>
              </a:lnSpc>
              <a:spcBef>
                <a:spcPts val="500"/>
              </a:spcBef>
              <a:spcAft>
                <a:spcPts val="0"/>
              </a:spcAft>
              <a:buSzPts val="2500"/>
              <a:buChar char="•"/>
            </a:pPr>
            <a:r>
              <a:rPr b="1" lang="en-US" sz="2500"/>
              <a:t>Belang van formatieve en summatieve beoordelingen </a:t>
            </a:r>
            <a:r>
              <a:rPr lang="en-US" sz="2500"/>
              <a:t>in informaticaonderwijs.</a:t>
            </a:r>
            <a:endParaRPr sz="2500"/>
          </a:p>
          <a:p>
            <a:pPr indent="0" lvl="0" marL="457200" rtl="0" algn="l">
              <a:lnSpc>
                <a:spcPct val="90000"/>
              </a:lnSpc>
              <a:spcBef>
                <a:spcPts val="1000"/>
              </a:spcBef>
              <a:spcAft>
                <a:spcPts val="0"/>
              </a:spcAft>
              <a:buSzPts val="2200"/>
              <a:buNone/>
            </a:pPr>
            <a:r>
              <a:t/>
            </a:r>
            <a:endParaRPr sz="2500"/>
          </a:p>
          <a:p>
            <a:pPr indent="-400050" lvl="1" marL="1828800" marR="0" rtl="0" algn="l">
              <a:lnSpc>
                <a:spcPct val="90000"/>
              </a:lnSpc>
              <a:spcBef>
                <a:spcPts val="1000"/>
              </a:spcBef>
              <a:spcAft>
                <a:spcPts val="0"/>
              </a:spcAft>
              <a:buSzPts val="2300"/>
              <a:buChar char="•"/>
            </a:pPr>
            <a:r>
              <a:rPr b="1" lang="en-US" sz="2500"/>
              <a:t>Hoe beoordelingen leerresultaten sturen.</a:t>
            </a:r>
            <a:endParaRPr b="1" sz="2500"/>
          </a:p>
          <a:p>
            <a:pPr indent="0" lvl="0" marL="457200" marR="0" rtl="0" algn="l">
              <a:lnSpc>
                <a:spcPct val="90000"/>
              </a:lnSpc>
              <a:spcBef>
                <a:spcPts val="1000"/>
              </a:spcBef>
              <a:spcAft>
                <a:spcPts val="0"/>
              </a:spcAft>
              <a:buSzPts val="2200"/>
              <a:buNone/>
            </a:pPr>
            <a:r>
              <a:t/>
            </a:r>
            <a:endParaRPr b="1" sz="2700"/>
          </a:p>
          <a:p>
            <a:pPr indent="-400050" lvl="1" marL="1828800" marR="0" rtl="0" algn="l">
              <a:lnSpc>
                <a:spcPct val="90000"/>
              </a:lnSpc>
              <a:spcBef>
                <a:spcPts val="1000"/>
              </a:spcBef>
              <a:spcAft>
                <a:spcPts val="0"/>
              </a:spcAft>
              <a:buSzPts val="2300"/>
              <a:buChar char="•"/>
            </a:pPr>
            <a:r>
              <a:rPr b="1" lang="en-US" sz="2500"/>
              <a:t>De rol van het TINKER raamwerk </a:t>
            </a:r>
            <a:r>
              <a:rPr lang="en-US" sz="2500"/>
              <a:t>bij het ontwerpen van inclusieve en praktische beoordelingen.</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3ff357322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Analyseren van voorbeelden van formatieve beoordeling</a:t>
            </a:r>
            <a:endParaRPr/>
          </a:p>
        </p:txBody>
      </p:sp>
      <p:sp>
        <p:nvSpPr>
          <p:cNvPr id="138" name="Google Shape;138;g33ff357322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lang="en-US" sz="3100"/>
              <a:t>Vorm </a:t>
            </a:r>
            <a:r>
              <a:rPr lang="en-US" sz="3100">
                <a:extLst>
                  <a:ext uri="http://customooxmlschemas.google.com/">
                    <go:slidesCustomData xmlns:go="http://customooxmlschemas.google.com/" textRoundtripDataId="1"/>
                  </a:ext>
                </a:extLst>
              </a:rPr>
              <a:t>groepen </a:t>
            </a:r>
            <a:r>
              <a:rPr lang="en-US" sz="3100">
                <a:extLst>
                  <a:ext uri="http://customooxmlschemas.google.com/">
                    <go:slidesCustomData xmlns:go="http://customooxmlschemas.google.com/" textRoundtripDataId="2"/>
                  </a:ext>
                </a:extLst>
              </a:rPr>
              <a:t>(4-5 deelnemers) </a:t>
            </a:r>
            <a:r>
              <a:rPr lang="en-US" sz="3100"/>
              <a:t>en werk samen aan formatieve beoordelingen.</a:t>
            </a:r>
            <a:endParaRPr sz="3100"/>
          </a:p>
          <a:p>
            <a:pPr indent="0" lvl="0" marL="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3"/>
                </a:ext>
              </a:extLst>
            </a:endParaRPr>
          </a:p>
          <a:p>
            <a:pPr indent="0" lvl="0" marL="0" marR="0" rtl="0" algn="l">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4"/>
                  </a:ext>
                </a:extLst>
              </a:rPr>
              <a:t>In groepjes: </a:t>
            </a:r>
            <a:endParaRPr sz="3100">
              <a:extLst>
                <a:ext uri="http://customooxmlschemas.google.com/">
                  <go:slidesCustomData xmlns:go="http://customooxmlschemas.google.com/" textRoundtripDataId="5"/>
                </a:ext>
              </a:extLst>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
                  </a:ext>
                </a:extLst>
              </a:rPr>
              <a:t>Identificeer welke </a:t>
            </a:r>
            <a:r>
              <a:rPr b="1" lang="en-US" sz="3100" u="sng">
                <a:solidFill>
                  <a:schemeClr val="hlink"/>
                </a:solidFill>
                <a:hlinkClick r:id="rId3"/>
                <a:extLst>
                  <a:ext uri="http://customooxmlschemas.google.com/">
                    <go:slidesCustomData xmlns:go="http://customooxmlschemas.google.com/" textRoundtripDataId="7"/>
                  </a:ext>
                </a:extLst>
              </a:rPr>
              <a:t>TINKER principes </a:t>
            </a:r>
            <a:r>
              <a:rPr lang="en-US" sz="3100">
                <a:extLst>
                  <a:ext uri="http://customooxmlschemas.google.com/">
                    <go:slidesCustomData xmlns:go="http://customooxmlschemas.google.com/" textRoundtripDataId="8"/>
                  </a:ext>
                </a:extLst>
              </a:rPr>
              <a:t>worden toegepast in de voorbeelden.</a:t>
            </a:r>
            <a:endParaRPr sz="3100">
              <a:extLst>
                <a:ext uri="http://customooxmlschemas.google.com/">
                  <go:slidesCustomData xmlns:go="http://customooxmlschemas.google.com/" textRoundtripDataId="9"/>
                </a:ext>
              </a:extLst>
            </a:endParaRPr>
          </a:p>
          <a:p>
            <a:pPr indent="-425450" lvl="0" marL="91440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10"/>
                  </a:ext>
                </a:extLst>
              </a:rPr>
              <a:t>Presenteer als groep </a:t>
            </a:r>
            <a:r>
              <a:rPr b="1" lang="en-US" sz="3100">
                <a:extLst>
                  <a:ext uri="http://customooxmlschemas.google.com/">
                    <go:slidesCustomData xmlns:go="http://customooxmlschemas.google.com/" textRoundtripDataId="11"/>
                  </a:ext>
                </a:extLst>
              </a:rPr>
              <a:t>2 voorbeeld formatieve beoordelingen </a:t>
            </a:r>
            <a:endParaRPr sz="3100">
              <a:extLst>
                <a:ext uri="http://customooxmlschemas.google.com/">
                  <go:slidesCustomData xmlns:go="http://customooxmlschemas.google.com/" textRoundtripDataId="12"/>
                </a:ext>
              </a:extLst>
            </a:endParaRPr>
          </a:p>
          <a:p>
            <a:pPr indent="-425450" lvl="0" marL="914400" marR="0" rtl="0" algn="l">
              <a:lnSpc>
                <a:spcPct val="90000"/>
              </a:lnSpc>
              <a:spcBef>
                <a:spcPts val="0"/>
              </a:spcBef>
              <a:spcAft>
                <a:spcPts val="0"/>
              </a:spcAft>
              <a:buSzPts val="3100"/>
              <a:buChar char="●"/>
            </a:pPr>
            <a:r>
              <a:rPr lang="en-US" sz="3100">
                <a:extLst>
                  <a:ext uri="http://customooxmlschemas.google.com/">
                    <go:slidesCustomData xmlns:go="http://customooxmlschemas.google.com/" textRoundtripDataId="13"/>
                  </a:ext>
                </a:extLst>
              </a:rPr>
              <a:t>Markeer</a:t>
            </a:r>
            <a:endParaRPr sz="3100">
              <a:extLst>
                <a:ext uri="http://customooxmlschemas.google.com/">
                  <go:slidesCustomData xmlns:go="http://customooxmlschemas.google.com/" textRoundtripDataId="14"/>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5"/>
                  </a:ext>
                </a:extLst>
              </a:rPr>
              <a:t>één sterk punt </a:t>
            </a:r>
            <a:r>
              <a:rPr lang="en-US" sz="3100">
                <a:extLst>
                  <a:ext uri="http://customooxmlschemas.google.com/">
                    <go:slidesCustomData xmlns:go="http://customooxmlschemas.google.com/" textRoundtripDataId="16"/>
                  </a:ext>
                </a:extLst>
              </a:rPr>
              <a:t>en </a:t>
            </a:r>
            <a:endParaRPr sz="3100">
              <a:extLst>
                <a:ext uri="http://customooxmlschemas.google.com/">
                  <go:slidesCustomData xmlns:go="http://customooxmlschemas.google.com/" textRoundtripDataId="17"/>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8"/>
                  </a:ext>
                </a:extLst>
              </a:rPr>
              <a:t>een verbetering </a:t>
            </a:r>
            <a:r>
              <a:rPr lang="en-US" sz="3100">
                <a:extLst>
                  <a:ext uri="http://customooxmlschemas.google.com/">
                    <go:slidesCustomData xmlns:go="http://customooxmlschemas.google.com/" textRoundtripDataId="19"/>
                  </a:ext>
                </a:extLst>
              </a:rPr>
              <a:t>voor elke beoordeling</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40883d5f1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Voorbeeld van formatieve evaluatie</a:t>
            </a:r>
            <a:endParaRPr/>
          </a:p>
        </p:txBody>
      </p:sp>
      <p:sp>
        <p:nvSpPr>
          <p:cNvPr id="145" name="Google Shape;145;g340883d5f11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rPr b="1" lang="en-US" sz="2500">
                <a:solidFill>
                  <a:srgbClr val="000000"/>
                </a:solidFill>
              </a:rPr>
              <a:t>Voorbeeld van formatieve evaluatie in een basisschoolomgeving</a:t>
            </a:r>
            <a:endParaRPr b="1" sz="25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Activiteit: "Exit Tickets" voor een wiskundeles over breuken</a:t>
            </a:r>
            <a:endParaRPr b="1"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Rangniveau: </a:t>
            </a:r>
            <a:r>
              <a:rPr lang="en-US" sz="2300">
                <a:solidFill>
                  <a:srgbClr val="000000"/>
                </a:solidFill>
              </a:rPr>
              <a:t>3e of 4e graad</a:t>
            </a:r>
            <a:br>
              <a:rPr lang="en-US" sz="2300">
                <a:solidFill>
                  <a:srgbClr val="000000"/>
                </a:solidFill>
              </a:rPr>
            </a:br>
            <a:r>
              <a:rPr b="1" lang="en-US" sz="2300">
                <a:solidFill>
                  <a:srgbClr val="000000"/>
                </a:solidFill>
              </a:rPr>
              <a:t> Onderwerp:</a:t>
            </a:r>
            <a:r>
              <a:rPr lang="en-US" sz="2300">
                <a:solidFill>
                  <a:srgbClr val="000000"/>
                </a:solidFill>
              </a:rPr>
              <a:t> Wiskunde</a:t>
            </a:r>
            <a:br>
              <a:rPr lang="en-US" sz="2300">
                <a:solidFill>
                  <a:srgbClr val="000000"/>
                </a:solidFill>
              </a:rPr>
            </a:br>
            <a:r>
              <a:rPr b="1" lang="en-US" sz="2300">
                <a:solidFill>
                  <a:srgbClr val="000000"/>
                </a:solidFill>
              </a:rPr>
              <a:t> Onderwerp:</a:t>
            </a:r>
            <a:r>
              <a:rPr lang="en-US" sz="2300">
                <a:solidFill>
                  <a:srgbClr val="000000"/>
                </a:solidFill>
              </a:rPr>
              <a:t> Breuken begrijpen (bijv. herkennen van helften, derden en kwarten)</a:t>
            </a:r>
            <a:endParaRPr sz="2300">
              <a:solidFill>
                <a:srgbClr val="000000"/>
              </a:solidFill>
            </a:endParaRPr>
          </a:p>
          <a:p>
            <a:pPr indent="0" lvl="0" marL="0" rtl="0" algn="l">
              <a:lnSpc>
                <a:spcPct val="115000"/>
              </a:lnSpc>
              <a:spcBef>
                <a:spcPts val="1200"/>
              </a:spcBef>
              <a:spcAft>
                <a:spcPts val="0"/>
              </a:spcAft>
              <a:buSzPts val="2200"/>
              <a:buNone/>
            </a:pPr>
            <a:r>
              <a:rPr b="1" lang="en-US" sz="2300">
                <a:solidFill>
                  <a:srgbClr val="000000"/>
                </a:solidFill>
              </a:rPr>
              <a:t>Stap voor stap proces:</a:t>
            </a:r>
            <a:endParaRPr b="1" sz="2300">
              <a:solidFill>
                <a:srgbClr val="000000"/>
              </a:solidFill>
            </a:endParaRPr>
          </a:p>
          <a:p>
            <a:pPr indent="-374650" lvl="0" marL="457200" rtl="0" algn="l">
              <a:lnSpc>
                <a:spcPct val="115000"/>
              </a:lnSpc>
              <a:spcBef>
                <a:spcPts val="1200"/>
              </a:spcBef>
              <a:spcAft>
                <a:spcPts val="0"/>
              </a:spcAft>
              <a:buClr>
                <a:srgbClr val="000000"/>
              </a:buClr>
              <a:buSzPts val="2300"/>
              <a:buFont typeface="Calibri"/>
              <a:buAutoNum type="arabicPeriod"/>
            </a:pPr>
            <a:r>
              <a:rPr b="1" lang="en-US" sz="2300">
                <a:solidFill>
                  <a:srgbClr val="000000"/>
                </a:solidFill>
              </a:rPr>
              <a:t>Uitvoering van de les:</a:t>
            </a:r>
            <a:endParaRPr b="1"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De leerkracht introduceert breuken met behulp van visuele hulpmiddelen zoals pizzaschijven of taartdiagrammen.</a:t>
            </a:r>
            <a:endParaRPr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De leerlingen oefenen het identificeren en arceren van breuken op werkbladen.</a:t>
            </a:r>
            <a:endParaRPr sz="23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300">
                <a:solidFill>
                  <a:srgbClr val="000000"/>
                </a:solidFill>
              </a:rPr>
              <a:t>Groepsdiscussies en praktische activiteiten versterken het concept.</a:t>
            </a:r>
            <a:endParaRPr sz="2300">
              <a:solidFill>
                <a:srgbClr val="000000"/>
              </a:solidFill>
            </a:endParaRPr>
          </a:p>
          <a:p>
            <a:pPr indent="0" lvl="0" marL="0" marR="0" rtl="0" algn="l">
              <a:lnSpc>
                <a:spcPct val="90000"/>
              </a:lnSpc>
              <a:spcBef>
                <a:spcPts val="1200"/>
              </a:spcBef>
              <a:spcAft>
                <a:spcPts val="0"/>
              </a:spcAft>
              <a:buSzPts val="2200"/>
              <a:buNone/>
            </a:pPr>
            <a:r>
              <a:t/>
            </a:r>
            <a:endParaRPr sz="4300">
              <a:solidFill>
                <a:schemeClr val="accent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